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256" r:id="rId2"/>
    <p:sldId id="424" r:id="rId3"/>
    <p:sldId id="427" r:id="rId4"/>
    <p:sldId id="425" r:id="rId5"/>
    <p:sldId id="426" r:id="rId6"/>
    <p:sldId id="428" r:id="rId7"/>
    <p:sldId id="429" r:id="rId8"/>
    <p:sldId id="431" r:id="rId9"/>
    <p:sldId id="419" r:id="rId10"/>
    <p:sldId id="420" r:id="rId11"/>
    <p:sldId id="421" r:id="rId12"/>
    <p:sldId id="430" r:id="rId13"/>
    <p:sldId id="422" r:id="rId14"/>
  </p:sldIdLst>
  <p:sldSz cx="9144000" cy="6858000" type="screen4x3"/>
  <p:notesSz cx="6662738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7C80"/>
    <a:srgbClr val="FFFF00"/>
    <a:srgbClr val="0066FF"/>
    <a:srgbClr val="66FFFF"/>
    <a:srgbClr val="FF505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0" autoAdjust="0"/>
    <p:restoredTop sz="93924" autoAdjust="0"/>
  </p:normalViewPr>
  <p:slideViewPr>
    <p:cSldViewPr>
      <p:cViewPr>
        <p:scale>
          <a:sx n="66" d="100"/>
          <a:sy n="66" d="100"/>
        </p:scale>
        <p:origin x="-139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1" d="100"/>
          <a:sy n="41" d="100"/>
        </p:scale>
        <p:origin x="-1470" y="-108"/>
      </p:cViewPr>
      <p:guideLst>
        <p:guide orient="horz" pos="3127"/>
        <p:guide pos="209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29238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47DEB4-B625-43B0-836A-3D1C5248139D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3B44E5-9131-455C-AAF6-6EAC1B303F87}" type="slidenum">
              <a:rPr lang="fr-FR"/>
              <a:pPr/>
              <a:t>4</a:t>
            </a:fld>
            <a:endParaRPr lang="fr-FR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29238" cy="4467225"/>
          </a:xfrm>
        </p:spPr>
        <p:txBody>
          <a:bodyPr/>
          <a:lstStyle/>
          <a:p>
            <a:r>
              <a:rPr lang="fr-FR"/>
              <a:t>Venus: CO</a:t>
            </a:r>
            <a:r>
              <a:rPr lang="fr-FR" baseline="-25000"/>
              <a:t>2</a:t>
            </a:r>
            <a:r>
              <a:rPr lang="fr-FR"/>
              <a:t> 96%, N2 4%, H20, CO, SO2. P=90 bar, T= 740K, clouds. Thermic profile determined thanks CO2 </a:t>
            </a:r>
            <a:r>
              <a:rPr lang="fr-FR">
                <a:sym typeface="Wingdings" pitchFamily="2" charset="2"/>
              </a:rPr>
              <a:t> wind structure</a:t>
            </a:r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0C3A58-157B-4729-95DC-368155D7048A}" type="slidenum">
              <a:rPr lang="fr-FR"/>
              <a:pPr/>
              <a:t>6</a:t>
            </a:fld>
            <a:endParaRPr lang="fr-FR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H2 broadened CH</a:t>
            </a:r>
            <a:r>
              <a:rPr lang="fr-BE" baseline="-25000"/>
              <a:t>4</a:t>
            </a:r>
            <a:r>
              <a:rPr lang="fr-BE"/>
              <a:t> Tran and hartman DP16</a:t>
            </a:r>
          </a:p>
          <a:p>
            <a:r>
              <a:rPr lang="fr-BE"/>
              <a:t>R. Gamache talk</a:t>
            </a:r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Spectre de Saturne observé à l’aide du spectromètre par transformée de Fourier du télescope</a:t>
            </a:r>
          </a:p>
          <a:p>
            <a:r>
              <a:rPr lang="fr-FR" smtClean="0"/>
              <a:t>CHFT (Canadian Hawaii France Telescope) en 1987 avec une résolution de 0.2 cm-1 Un spectre</a:t>
            </a:r>
          </a:p>
          <a:p>
            <a:r>
              <a:rPr lang="fr-FR" smtClean="0"/>
              <a:t>synthétique est superposé qui utilise les données spectroscopiques de Tarrago </a:t>
            </a:r>
            <a:r>
              <a:rPr lang="fr-FR" i="1" smtClean="0"/>
              <a:t>et al. </a:t>
            </a:r>
            <a:r>
              <a:rPr lang="fr-FR" smtClean="0"/>
              <a:t>(TAR92). Le meilleur</a:t>
            </a:r>
          </a:p>
          <a:p>
            <a:r>
              <a:rPr lang="fr-FR" smtClean="0"/>
              <a:t>ajustement entre le spectre calculé et le spectre observé est obtenu pour un rapport de mélange PH3/H2 de</a:t>
            </a:r>
          </a:p>
          <a:p>
            <a:r>
              <a:rPr lang="fr-FR" smtClean="0"/>
              <a:t>4.5 10-6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F2E0BB-FBE2-4AF3-98EA-7FD0A296AFC3}" type="slidenum">
              <a:rPr 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418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18841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84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88421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88422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1884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8842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8842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842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842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842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842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884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8843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8432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8433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8434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8435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8436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8437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8843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8843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88440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18844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015DD1E-E92E-4E00-81AB-E6928A5A364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188442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FE3E7-CF54-4622-9D37-A0DB10299EA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99FC6-8A28-4C5C-9461-3445898D1DB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E3C26E2-AB7B-4D95-BED2-70801828B0F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6D92AFB-2E1E-4E60-A8C8-1127145CBC9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4C3BD87-938B-4D0D-B4CA-5E577FEFA6C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3DF05-FCF4-4CB2-BDB7-E893CCD139F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A07E0-7459-41D0-9D3E-A70908D1973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6EEB9-9816-41C6-B5CE-F5A4B1BBA20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1DFA0-A272-4C0D-BD7B-1074D57E1DD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AC7F7-3E01-4624-A0AD-52762F06EE9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09604-F00C-4761-98D6-D0D29D55F4F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BB22E-7137-4067-B173-CF9F13035F4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75F4D-A3E1-4628-8963-DEDEE8604DA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39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8739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739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8739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8739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8739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8740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87401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7402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7403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7404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7405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8740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8740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7408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7409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7410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7411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7412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7413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8741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8741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8741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fr-FR"/>
          </a:p>
        </p:txBody>
      </p:sp>
      <p:sp>
        <p:nvSpPr>
          <p:cNvPr id="18741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fr-FR"/>
          </a:p>
        </p:txBody>
      </p:sp>
      <p:sp>
        <p:nvSpPr>
          <p:cNvPr id="18741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18F0AB6-BF68-484D-9CDE-289F89935B5D}" type="slidenum">
              <a:rPr lang="fr-FR"/>
              <a:pPr/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751630"/>
            <a:ext cx="8964613" cy="335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76176" anchor="ctr">
            <a:spAutoFit/>
          </a:bodyPr>
          <a:lstStyle/>
          <a:p>
            <a:pPr algn="ctr"/>
            <a:r>
              <a:rPr lang="fr-FR" sz="2800" b="1" i="1" dirty="0" err="1" smtClean="0"/>
              <a:t>Infrared</a:t>
            </a:r>
            <a:r>
              <a:rPr lang="fr-FR" sz="2800" b="1" i="1" dirty="0" smtClean="0"/>
              <a:t> </a:t>
            </a:r>
            <a:r>
              <a:rPr lang="fr-FR" sz="2800" b="1" i="1" dirty="0" err="1" smtClean="0"/>
              <a:t>spectroscopy</a:t>
            </a:r>
            <a:r>
              <a:rPr lang="fr-FR" sz="2800" b="1" i="1" dirty="0" smtClean="0"/>
              <a:t> of </a:t>
            </a:r>
            <a:r>
              <a:rPr lang="fr-FR" sz="2800" b="1" i="1" dirty="0" err="1" smtClean="0"/>
              <a:t>planetological</a:t>
            </a:r>
            <a:r>
              <a:rPr lang="fr-FR" sz="2800" b="1" i="1" dirty="0" smtClean="0"/>
              <a:t> </a:t>
            </a:r>
            <a:r>
              <a:rPr lang="fr-FR" sz="2800" b="1" i="1" dirty="0" err="1" smtClean="0"/>
              <a:t>molecules</a:t>
            </a:r>
            <a:r>
              <a:rPr lang="fr-FR" sz="3000" dirty="0" smtClean="0"/>
              <a:t> </a:t>
            </a:r>
            <a:endParaRPr lang="en-GB" sz="3000" b="1" i="1" dirty="0"/>
          </a:p>
          <a:p>
            <a:pPr algn="ctr"/>
            <a:endParaRPr lang="en-GB" sz="3000" dirty="0"/>
          </a:p>
          <a:p>
            <a:pPr algn="ctr"/>
            <a:r>
              <a:rPr lang="en-GB" sz="3000" dirty="0" smtClean="0"/>
              <a:t>Isabelle </a:t>
            </a:r>
            <a:r>
              <a:rPr lang="en-GB" sz="3000" dirty="0" err="1"/>
              <a:t>Kleiner</a:t>
            </a:r>
            <a:endParaRPr lang="en-GB" sz="3000" dirty="0"/>
          </a:p>
          <a:p>
            <a:pPr algn="ctr"/>
            <a:endParaRPr lang="fr-FR" sz="3000" dirty="0"/>
          </a:p>
          <a:p>
            <a:pPr algn="ctr"/>
            <a:r>
              <a:rPr lang="fr-FR" sz="3000" dirty="0"/>
              <a:t>Laboratoire Interuniversitaire des Systèmes </a:t>
            </a:r>
          </a:p>
          <a:p>
            <a:pPr algn="ctr"/>
            <a:r>
              <a:rPr lang="fr-FR" sz="3000" dirty="0"/>
              <a:t>Atmosphériques (LISA), Créteil, France</a:t>
            </a:r>
          </a:p>
          <a:p>
            <a:pPr algn="ctr" eaLnBrk="0" hangingPunct="0"/>
            <a:endParaRPr lang="fr-F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rgbClr val="FF9900"/>
          </a:solidFill>
          <a:ln>
            <a:solidFill>
              <a:srgbClr val="FF9900"/>
            </a:solidFill>
          </a:ln>
        </p:spPr>
        <p:txBody>
          <a:bodyPr/>
          <a:lstStyle/>
          <a:p>
            <a:r>
              <a:rPr lang="en-US" sz="2600" b="1" dirty="0" err="1" smtClean="0">
                <a:solidFill>
                  <a:srgbClr val="0000FF"/>
                </a:solidFill>
              </a:rPr>
              <a:t>Phosphine</a:t>
            </a:r>
            <a:r>
              <a:rPr lang="en-US" sz="2600" b="1" dirty="0" smtClean="0">
                <a:solidFill>
                  <a:srgbClr val="0000FF"/>
                </a:solidFill>
              </a:rPr>
              <a:t> is a molecule of astrophysical and astronomical interest and has been observed in both the Jupiter and Saturn atmospheres</a:t>
            </a:r>
            <a:r>
              <a:rPr lang="fr-FR" sz="2600" dirty="0" smtClean="0"/>
              <a:t> </a:t>
            </a:r>
            <a:br>
              <a:rPr lang="fr-FR" sz="2600" dirty="0" smtClean="0"/>
            </a:br>
            <a:endParaRPr lang="fr-FR" sz="2600" dirty="0" smtClean="0"/>
          </a:p>
        </p:txBody>
      </p:sp>
      <p:sp>
        <p:nvSpPr>
          <p:cNvPr id="57347" name="Rectangle 3"/>
          <p:cNvSpPr>
            <a:spLocks noGrp="1"/>
          </p:cNvSpPr>
          <p:nvPr>
            <p:ph type="body" sz="half" idx="1"/>
          </p:nvPr>
        </p:nvSpPr>
        <p:spPr>
          <a:xfrm>
            <a:off x="0" y="1628800"/>
            <a:ext cx="9144000" cy="5229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fr-FR" sz="2400" dirty="0" err="1" smtClean="0"/>
              <a:t>Between</a:t>
            </a:r>
            <a:r>
              <a:rPr lang="fr-FR" sz="2400" dirty="0" smtClean="0"/>
              <a:t> 800-300 K: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fr-FR" sz="2400" dirty="0" smtClean="0"/>
              <a:t>	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fr-FR" sz="2400" dirty="0" smtClean="0"/>
              <a:t>	4PH</a:t>
            </a:r>
            <a:r>
              <a:rPr lang="fr-FR" sz="2400" baseline="-25000" dirty="0" smtClean="0"/>
              <a:t>3</a:t>
            </a:r>
            <a:r>
              <a:rPr lang="fr-FR" sz="2400" dirty="0" smtClean="0"/>
              <a:t> + 6H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O          P</a:t>
            </a:r>
            <a:r>
              <a:rPr lang="fr-FR" sz="2400" baseline="-25000" dirty="0" smtClean="0"/>
              <a:t>4</a:t>
            </a:r>
            <a:r>
              <a:rPr lang="fr-FR" sz="2400" dirty="0" smtClean="0"/>
              <a:t>O</a:t>
            </a:r>
            <a:r>
              <a:rPr lang="fr-FR" sz="2400" baseline="-25000" dirty="0" smtClean="0"/>
              <a:t>6</a:t>
            </a:r>
            <a:r>
              <a:rPr lang="fr-FR" sz="2400" dirty="0" smtClean="0"/>
              <a:t> +12H</a:t>
            </a:r>
            <a:r>
              <a:rPr lang="fr-FR" sz="2400" baseline="-25000" dirty="0" smtClean="0"/>
              <a:t>2</a:t>
            </a:r>
            <a:endParaRPr lang="fr-FR" sz="2400" dirty="0" smtClean="0"/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fr-FR" sz="2400" dirty="0" smtClean="0"/>
              <a:t>	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fr-FR" sz="2400" dirty="0" err="1" smtClean="0"/>
              <a:t>At</a:t>
            </a:r>
            <a:r>
              <a:rPr lang="fr-FR" sz="2400" dirty="0" smtClean="0"/>
              <a:t> the cold </a:t>
            </a:r>
            <a:r>
              <a:rPr lang="fr-FR" sz="2400" dirty="0" err="1" smtClean="0"/>
              <a:t>temperatures</a:t>
            </a:r>
            <a:r>
              <a:rPr lang="fr-FR" sz="2400" dirty="0" smtClean="0"/>
              <a:t> of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fr-FR" sz="2400" dirty="0" err="1" smtClean="0"/>
              <a:t>upper</a:t>
            </a:r>
            <a:r>
              <a:rPr lang="fr-FR" sz="2400" dirty="0" smtClean="0"/>
              <a:t> </a:t>
            </a:r>
            <a:r>
              <a:rPr lang="fr-FR" sz="2400" dirty="0" err="1" smtClean="0"/>
              <a:t>troposphere</a:t>
            </a:r>
            <a:r>
              <a:rPr lang="fr-FR" sz="2400" dirty="0" smtClean="0"/>
              <a:t> </a:t>
            </a:r>
            <a:r>
              <a:rPr lang="fr-FR" sz="2400" dirty="0" err="1" smtClean="0"/>
              <a:t>should</a:t>
            </a:r>
            <a:r>
              <a:rPr lang="fr-FR" sz="2400" dirty="0" smtClean="0"/>
              <a:t>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fr-FR" sz="2400" dirty="0" smtClean="0"/>
              <a:t>not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detectable</a:t>
            </a:r>
            <a:endParaRPr lang="fr-FR" sz="2400" dirty="0" smtClean="0"/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fr-FR" sz="2400" dirty="0" smtClean="0"/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fr-FR" sz="2400" dirty="0" smtClean="0"/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fr-FR" sz="2400" dirty="0" smtClean="0"/>
              <a:t>BUT </a:t>
            </a:r>
            <a:r>
              <a:rPr lang="fr-FR" sz="2400" b="1" dirty="0" smtClean="0"/>
              <a:t>vertical </a:t>
            </a:r>
            <a:r>
              <a:rPr lang="fr-FR" sz="2400" b="1" dirty="0" err="1" smtClean="0"/>
              <a:t>mixing</a:t>
            </a:r>
            <a:r>
              <a:rPr lang="fr-FR" sz="2400" b="1" dirty="0" smtClean="0"/>
              <a:t> transports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fr-FR" sz="2400" b="1" dirty="0" smtClean="0"/>
              <a:t>PH</a:t>
            </a:r>
            <a:r>
              <a:rPr lang="fr-FR" sz="2400" b="1" baseline="-25000" dirty="0" smtClean="0"/>
              <a:t>3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faster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than</a:t>
            </a:r>
            <a:r>
              <a:rPr lang="fr-FR" sz="2400" b="1" dirty="0" smtClean="0"/>
              <a:t>  </a:t>
            </a:r>
            <a:r>
              <a:rPr lang="fr-FR" sz="2400" b="1" dirty="0" err="1" smtClean="0"/>
              <a:t>oxidation</a:t>
            </a:r>
            <a:r>
              <a:rPr lang="fr-FR" sz="2400" dirty="0" smtClean="0"/>
              <a:t>.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fr-FR" sz="2400" dirty="0" smtClean="0"/>
              <a:t>			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PH</a:t>
            </a:r>
            <a:r>
              <a:rPr lang="fr-FR" sz="2400" b="1" baseline="-25000" dirty="0" smtClean="0">
                <a:solidFill>
                  <a:srgbClr val="FF0000"/>
                </a:solidFill>
              </a:rPr>
              <a:t>3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abundance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gives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information on vertical circulation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fr-FR" sz="2400" dirty="0" smtClean="0"/>
              <a:t>	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fr-FR" sz="2400" dirty="0" smtClean="0"/>
              <a:t>	</a:t>
            </a:r>
          </a:p>
        </p:txBody>
      </p:sp>
      <p:graphicFrame>
        <p:nvGraphicFramePr>
          <p:cNvPr id="57348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2057400" y="2362200"/>
          <a:ext cx="504825" cy="433388"/>
        </p:xfrm>
        <a:graphic>
          <a:graphicData uri="http://schemas.openxmlformats.org/presentationml/2006/ole">
            <p:oleObj spid="_x0000_s267266" name="Equation" r:id="rId4" imgW="215640" imgH="152280" progId="Equation.3">
              <p:embed/>
            </p:oleObj>
          </a:graphicData>
        </a:graphic>
      </p:graphicFrame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611560" y="3861048"/>
          <a:ext cx="792163" cy="633413"/>
        </p:xfrm>
        <a:graphic>
          <a:graphicData uri="http://schemas.openxmlformats.org/presentationml/2006/ole">
            <p:oleObj spid="_x0000_s267267" name="Equation" r:id="rId5" imgW="190440" imgH="152280" progId="Equation.3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5076056" y="2852936"/>
            <a:ext cx="37582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PH</a:t>
            </a:r>
            <a:r>
              <a:rPr lang="fr-FR" sz="2000" baseline="-25000" dirty="0" smtClean="0"/>
              <a:t>3</a:t>
            </a:r>
            <a:r>
              <a:rPr lang="fr-FR" sz="2000" dirty="0" smtClean="0"/>
              <a:t> : A non-</a:t>
            </a:r>
            <a:r>
              <a:rPr lang="fr-FR" sz="2000" dirty="0" err="1" smtClean="0"/>
              <a:t>equilibrium</a:t>
            </a:r>
            <a:r>
              <a:rPr lang="fr-FR" sz="2000" dirty="0" smtClean="0"/>
              <a:t> </a:t>
            </a:r>
            <a:r>
              <a:rPr lang="fr-FR" sz="2000" dirty="0" err="1" smtClean="0"/>
              <a:t>species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1"/>
          <p:cNvSpPr txBox="1">
            <a:spLocks noChangeArrowheads="1"/>
          </p:cNvSpPr>
          <p:nvPr/>
        </p:nvSpPr>
        <p:spPr bwMode="auto">
          <a:xfrm>
            <a:off x="228600" y="228600"/>
            <a:ext cx="8610600" cy="954107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Development of the theoretical model and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programs for fitting the IR spectra of C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3v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molecules</a:t>
            </a:r>
            <a:endParaRPr lang="en-US" sz="2800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219200"/>
          <a:ext cx="8610600" cy="5371820"/>
        </p:xfrm>
        <a:graphic>
          <a:graphicData uri="http://schemas.openxmlformats.org/drawingml/2006/table">
            <a:tbl>
              <a:tblPr/>
              <a:tblGrid>
                <a:gridCol w="1435100"/>
                <a:gridCol w="1435100"/>
                <a:gridCol w="1435100"/>
                <a:gridCol w="1243754"/>
                <a:gridCol w="1626446"/>
                <a:gridCol w="1435100"/>
              </a:tblGrid>
              <a:tr h="7524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</a:t>
                      </a:r>
                      <a:r>
                        <a:rPr kumimoji="0" lang="fr-FR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</a:t>
                      </a:r>
                      <a:r>
                        <a:rPr kumimoji="0" lang="fr-FR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2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+</a:t>
                      </a:r>
                      <a:r>
                        <a:rPr kumimoji="0" lang="fr-FR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4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Segoe Script"/>
                          <a:sym typeface="Symbol" pitchFamily="18" charset="2"/>
                        </a:rPr>
                        <a:t>l</a:t>
                      </a:r>
                      <a:r>
                        <a:rPr kumimoji="0" lang="fr-FR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4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</a:t>
                      </a:r>
                      <a:r>
                        <a:rPr kumimoji="0" lang="fr-FR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Segoe Script"/>
                          <a:sym typeface="Symbol" pitchFamily="18" charset="2"/>
                        </a:rPr>
                        <a:t>l</a:t>
                      </a:r>
                      <a:r>
                        <a:rPr kumimoji="0" lang="fr-FR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4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</a:t>
                      </a:r>
                      <a:r>
                        <a:rPr kumimoji="0" lang="fr-FR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</a:t>
                      </a:r>
                      <a:r>
                        <a:rPr kumimoji="0" lang="fr-FR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Segoe Script"/>
                          <a:sym typeface="Symbol" pitchFamily="18" charset="2"/>
                        </a:rPr>
                        <a:t>l</a:t>
                      </a:r>
                      <a:r>
                        <a:rPr kumimoji="0" lang="fr-FR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3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01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</a:t>
                      </a:r>
                      <a:r>
                        <a:rPr kumimoji="0" lang="fr-FR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/>
                          <a:latin typeface="Arial" charset="0"/>
                        </a:rPr>
                        <a:t>K-type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/>
                          <a:latin typeface="Arial" charset="0"/>
                        </a:rPr>
                        <a:t>   interaction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charset="0"/>
                        </a:rPr>
                        <a:t>Diag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</a:rPr>
                        <a:t>Coriolis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</a:rPr>
                        <a:t>Coriolis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Fermi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Fermi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</a:rPr>
                        <a:t>Coriolis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43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</a:t>
                      </a:r>
                      <a:r>
                        <a:rPr kumimoji="0" lang="fr-FR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2</a:t>
                      </a: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+</a:t>
                      </a:r>
                      <a:r>
                        <a:rPr kumimoji="0" lang="fr-FR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Arial" charset="0"/>
                        </a:rPr>
                        <a:t>l- type  interaction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charset="0"/>
                        </a:rPr>
                        <a:t>Diag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</a:rPr>
                        <a:t>Coriolis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Fermi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</a:rPr>
                        <a:t>Coriolis</a:t>
                      </a:r>
                      <a:endParaRPr kumimoji="0" 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Fermi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90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</a:t>
                      </a:r>
                      <a:r>
                        <a:rPr kumimoji="0" lang="fr-FR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42</a:t>
                      </a: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Arial" charset="0"/>
                        </a:rPr>
                        <a:t>l- type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Arial" charset="0"/>
                        </a:rPr>
                        <a:t>interaction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charset="0"/>
                        </a:rPr>
                        <a:t>Diag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</a:rPr>
                        <a:t>Coriolis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Fermi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</a:rPr>
                        <a:t>Coriolis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Fermi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43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</a:t>
                      </a:r>
                      <a:r>
                        <a:rPr kumimoji="0" lang="fr-FR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1</a:t>
                      </a: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/>
                          <a:latin typeface="Arial" charset="0"/>
                        </a:rPr>
                        <a:t>K-type       Interaction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charset="0"/>
                        </a:rPr>
                        <a:t> Diag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</a:rPr>
                        <a:t>Coriolis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263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</a:t>
                      </a:r>
                      <a:r>
                        <a:rPr kumimoji="0" lang="fr-FR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Arial" charset="0"/>
                        </a:rPr>
                        <a:t>   l- type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Arial" charset="0"/>
                        </a:rPr>
                        <a:t>   interaction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charset="0"/>
                        </a:rPr>
                        <a:t>     Diag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FR" dirty="0" err="1" smtClean="0"/>
              <a:t>Recent</a:t>
            </a:r>
            <a:r>
              <a:rPr lang="fr-FR" dirty="0" smtClean="0"/>
              <a:t> </a:t>
            </a:r>
            <a:r>
              <a:rPr lang="fr-FR" dirty="0" err="1" smtClean="0"/>
              <a:t>works</a:t>
            </a:r>
            <a:r>
              <a:rPr lang="fr-FR" dirty="0" smtClean="0"/>
              <a:t> on PH</a:t>
            </a:r>
            <a:r>
              <a:rPr lang="fr-FR" baseline="-25000" dirty="0" smtClean="0"/>
              <a:t>3</a:t>
            </a:r>
            <a:endParaRPr lang="fr-FR" dirty="0" smtClean="0"/>
          </a:p>
        </p:txBody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>
          <a:xfrm>
            <a:off x="0" y="1196752"/>
            <a:ext cx="9144000" cy="547260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fr-FR" sz="2800" dirty="0" smtClean="0"/>
              <a:t>- A </a:t>
            </a:r>
            <a:r>
              <a:rPr lang="fr-FR" sz="2800" dirty="0" err="1" smtClean="0"/>
              <a:t>computed</a:t>
            </a:r>
            <a:r>
              <a:rPr lang="fr-FR" sz="2800" dirty="0" smtClean="0"/>
              <a:t> room </a:t>
            </a:r>
            <a:r>
              <a:rPr lang="fr-FR" sz="2800" dirty="0" err="1" smtClean="0"/>
              <a:t>temperature</a:t>
            </a:r>
            <a:r>
              <a:rPr lang="fr-FR" sz="2800" dirty="0" smtClean="0"/>
              <a:t> line </a:t>
            </a:r>
            <a:r>
              <a:rPr lang="fr-FR" sz="2800" dirty="0" err="1" smtClean="0"/>
              <a:t>list</a:t>
            </a:r>
            <a:r>
              <a:rPr lang="fr-FR" sz="2800" dirty="0" smtClean="0"/>
              <a:t> for phosphine, Clara Sousa-Silva, Sergei N. </a:t>
            </a:r>
            <a:r>
              <a:rPr lang="fr-FR" sz="2800" dirty="0" err="1" smtClean="0"/>
              <a:t>Yurchenko</a:t>
            </a:r>
            <a:r>
              <a:rPr lang="fr-FR" sz="2800" dirty="0" smtClean="0"/>
              <a:t>, Jonathan Tennyson, </a:t>
            </a:r>
            <a:r>
              <a:rPr lang="fr-FR" sz="2800" i="1" dirty="0" smtClean="0"/>
              <a:t>J. Mol. </a:t>
            </a:r>
            <a:r>
              <a:rPr lang="fr-FR" sz="2800" i="1" dirty="0" err="1" smtClean="0"/>
              <a:t>Spectrosc</a:t>
            </a:r>
            <a:r>
              <a:rPr lang="fr-FR" sz="2800" dirty="0" smtClean="0"/>
              <a:t>. 288 (2013) </a:t>
            </a:r>
            <a:r>
              <a:rPr lang="fr-FR" sz="2800" dirty="0" err="1" smtClean="0"/>
              <a:t>using</a:t>
            </a:r>
            <a:r>
              <a:rPr lang="fr-FR" sz="2800" dirty="0" smtClean="0"/>
              <a:t> the TROVE program</a:t>
            </a:r>
          </a:p>
          <a:p>
            <a:pPr>
              <a:lnSpc>
                <a:spcPct val="90000"/>
              </a:lnSpc>
            </a:pPr>
            <a:r>
              <a:rPr lang="fr-FR" sz="2800" dirty="0" smtClean="0"/>
              <a:t> </a:t>
            </a:r>
            <a:r>
              <a:rPr lang="fr-FR" sz="2800" dirty="0" err="1" smtClean="0"/>
              <a:t>Spectroscopic</a:t>
            </a:r>
            <a:r>
              <a:rPr lang="fr-FR" sz="2800" dirty="0" smtClean="0"/>
              <a:t> </a:t>
            </a:r>
            <a:r>
              <a:rPr lang="fr-FR" sz="2800" dirty="0" err="1" smtClean="0"/>
              <a:t>parameters</a:t>
            </a:r>
            <a:r>
              <a:rPr lang="fr-FR" sz="2800" dirty="0" smtClean="0"/>
              <a:t> of phosphine, PH3, in </a:t>
            </a:r>
            <a:r>
              <a:rPr lang="fr-FR" sz="2800" dirty="0" err="1" smtClean="0"/>
              <a:t>its</a:t>
            </a:r>
            <a:r>
              <a:rPr lang="fr-FR" sz="2800" dirty="0" smtClean="0"/>
              <a:t> </a:t>
            </a:r>
            <a:r>
              <a:rPr lang="fr-FR" sz="2800" dirty="0" err="1" smtClean="0"/>
              <a:t>ground</a:t>
            </a:r>
            <a:r>
              <a:rPr lang="fr-FR" sz="2800" dirty="0" smtClean="0"/>
              <a:t> </a:t>
            </a:r>
            <a:r>
              <a:rPr lang="fr-FR" sz="2800" dirty="0" err="1" smtClean="0"/>
              <a:t>vibrational</a:t>
            </a:r>
            <a:r>
              <a:rPr lang="fr-FR" sz="2800" dirty="0" smtClean="0"/>
              <a:t> state, Holger S.P. Muller, </a:t>
            </a:r>
            <a:r>
              <a:rPr lang="fr-FR" sz="2800" i="1" dirty="0" smtClean="0"/>
              <a:t>JQSRT</a:t>
            </a:r>
            <a:r>
              <a:rPr lang="fr-FR" sz="2800" dirty="0" smtClean="0"/>
              <a:t>, 130, 335 (2013)</a:t>
            </a:r>
          </a:p>
          <a:p>
            <a:pPr>
              <a:lnSpc>
                <a:spcPct val="90000"/>
              </a:lnSpc>
              <a:buNone/>
            </a:pPr>
            <a:endParaRPr lang="fr-FR" sz="2800" dirty="0" smtClean="0"/>
          </a:p>
          <a:p>
            <a:pPr>
              <a:lnSpc>
                <a:spcPct val="90000"/>
              </a:lnSpc>
            </a:pPr>
            <a:r>
              <a:rPr lang="fr-FR" sz="2800" dirty="0" smtClean="0"/>
              <a:t>Global </a:t>
            </a:r>
            <a:r>
              <a:rPr lang="fr-FR" sz="2800" dirty="0" err="1" smtClean="0"/>
              <a:t>calculations</a:t>
            </a:r>
            <a:r>
              <a:rPr lang="fr-FR" sz="2800" dirty="0" smtClean="0"/>
              <a:t> </a:t>
            </a:r>
            <a:r>
              <a:rPr lang="fr-FR" sz="2800" dirty="0" err="1" smtClean="0"/>
              <a:t>using</a:t>
            </a:r>
            <a:r>
              <a:rPr lang="fr-FR" sz="2800" dirty="0" smtClean="0"/>
              <a:t> </a:t>
            </a:r>
            <a:r>
              <a:rPr lang="fr-FR" sz="2800" dirty="0" err="1" smtClean="0"/>
              <a:t>potential</a:t>
            </a:r>
            <a:r>
              <a:rPr lang="fr-FR" sz="2800" dirty="0" smtClean="0"/>
              <a:t> </a:t>
            </a:r>
            <a:r>
              <a:rPr lang="fr-FR" sz="2800" dirty="0" err="1" smtClean="0"/>
              <a:t>functions</a:t>
            </a:r>
            <a:r>
              <a:rPr lang="fr-FR" sz="2800" dirty="0" smtClean="0"/>
              <a:t> and effective </a:t>
            </a:r>
            <a:r>
              <a:rPr lang="fr-FR" sz="2800" dirty="0" err="1" smtClean="0"/>
              <a:t>Hamiltonian</a:t>
            </a:r>
            <a:r>
              <a:rPr lang="fr-FR" sz="2800" dirty="0" smtClean="0"/>
              <a:t> </a:t>
            </a:r>
            <a:r>
              <a:rPr lang="fr-FR" sz="2800" dirty="0" err="1" smtClean="0"/>
              <a:t>models</a:t>
            </a:r>
            <a:r>
              <a:rPr lang="fr-FR" sz="2800" dirty="0" smtClean="0"/>
              <a:t> for vibration-rotation </a:t>
            </a:r>
            <a:r>
              <a:rPr lang="fr-FR" sz="2800" dirty="0" err="1" smtClean="0"/>
              <a:t>spectroscopy</a:t>
            </a:r>
            <a:r>
              <a:rPr lang="fr-FR" sz="2800" dirty="0" smtClean="0"/>
              <a:t>, </a:t>
            </a:r>
            <a:r>
              <a:rPr lang="fr-FR" sz="2800" dirty="0" err="1" smtClean="0"/>
              <a:t>V.Tuyterev</a:t>
            </a:r>
            <a:r>
              <a:rPr lang="fr-FR" sz="2800" dirty="0" smtClean="0"/>
              <a:t>, M. Rey, in </a:t>
            </a:r>
            <a:r>
              <a:rPr lang="fr-FR" sz="2800" dirty="0" err="1" smtClean="0"/>
              <a:t>preparation</a:t>
            </a:r>
            <a:endParaRPr lang="fr-FR" sz="2800" dirty="0" smtClean="0"/>
          </a:p>
          <a:p>
            <a:pPr>
              <a:lnSpc>
                <a:spcPct val="90000"/>
              </a:lnSpc>
            </a:pPr>
            <a:endParaRPr lang="fr-FR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Line Positions and Intensities of the </a:t>
            </a:r>
            <a:r>
              <a:rPr lang="en-US" sz="2800" dirty="0" err="1" smtClean="0"/>
              <a:t>Phosphine</a:t>
            </a:r>
            <a:r>
              <a:rPr lang="en-US" sz="2800" dirty="0" smtClean="0"/>
              <a:t> (PH3) Pentad near 4.5 microns</a:t>
            </a:r>
          </a:p>
          <a:p>
            <a:r>
              <a:rPr lang="fr-FR" sz="2800" dirty="0" smtClean="0"/>
              <a:t>V. </a:t>
            </a:r>
            <a:r>
              <a:rPr lang="fr-FR" sz="2800" dirty="0" err="1" smtClean="0"/>
              <a:t>Malathy</a:t>
            </a:r>
            <a:r>
              <a:rPr lang="fr-FR" sz="2800" dirty="0" smtClean="0"/>
              <a:t> </a:t>
            </a:r>
            <a:r>
              <a:rPr lang="fr-FR" sz="2800" dirty="0" err="1" smtClean="0"/>
              <a:t>Devia</a:t>
            </a:r>
            <a:r>
              <a:rPr lang="fr-FR" sz="2800" dirty="0" smtClean="0"/>
              <a:t>, Isabelle </a:t>
            </a:r>
            <a:r>
              <a:rPr lang="fr-FR" sz="2800" dirty="0" err="1" smtClean="0"/>
              <a:t>Kleiner</a:t>
            </a:r>
            <a:r>
              <a:rPr lang="fr-FR" sz="2800" dirty="0" smtClean="0"/>
              <a:t>, Robert L. </a:t>
            </a:r>
            <a:r>
              <a:rPr lang="fr-FR" sz="2800" dirty="0" err="1" smtClean="0"/>
              <a:t>Sams</a:t>
            </a:r>
            <a:r>
              <a:rPr lang="fr-FR" sz="2800" dirty="0" smtClean="0"/>
              <a:t>, </a:t>
            </a:r>
            <a:r>
              <a:rPr lang="en-US" sz="2800" dirty="0" smtClean="0"/>
              <a:t>Linda R. Brown, D. Chris Benner, Leigh N. Fletcher, </a:t>
            </a:r>
            <a:r>
              <a:rPr lang="en-GB" sz="2800" dirty="0" smtClean="0"/>
              <a:t>J. Mol. </a:t>
            </a:r>
            <a:r>
              <a:rPr lang="en-US" sz="2800" dirty="0" smtClean="0"/>
              <a:t>Spectrosc.,298</a:t>
            </a:r>
            <a:r>
              <a:rPr lang="en-GB" sz="2800" dirty="0" smtClean="0"/>
              <a:t>, 11–23 (2014)</a:t>
            </a:r>
            <a:endParaRPr lang="fr-FR" sz="2800" dirty="0" smtClean="0"/>
          </a:p>
          <a:p>
            <a:endParaRPr lang="fr-FR" sz="2800" dirty="0" smtClean="0"/>
          </a:p>
          <a:p>
            <a:r>
              <a:rPr lang="fr-FR" sz="2800" dirty="0" smtClean="0"/>
              <a:t>-</a:t>
            </a:r>
            <a:r>
              <a:rPr lang="en-GB" sz="2800" dirty="0" smtClean="0"/>
              <a:t>Line shape parameters of PH3 transitions in the pentad near 4-5 micron; self-broadened widths, line mixing and speed dependence, V. M. Devi, D. C. Benner, I. </a:t>
            </a:r>
            <a:r>
              <a:rPr lang="en-GB" sz="2800" dirty="0" err="1" smtClean="0"/>
              <a:t>Kleiner</a:t>
            </a:r>
            <a:r>
              <a:rPr lang="en-GB" sz="2800" dirty="0" smtClean="0"/>
              <a:t>, R. L. </a:t>
            </a:r>
            <a:r>
              <a:rPr lang="en-GB" sz="2800" dirty="0" err="1" smtClean="0"/>
              <a:t>Sams</a:t>
            </a:r>
            <a:r>
              <a:rPr lang="en-GB" sz="2800" dirty="0" smtClean="0"/>
              <a:t> and L. N. Fletcher, J. Mol. </a:t>
            </a:r>
            <a:r>
              <a:rPr lang="en-GB" sz="2800" dirty="0" err="1" smtClean="0"/>
              <a:t>Spectrosc</a:t>
            </a:r>
            <a:r>
              <a:rPr lang="en-GB" sz="2800" dirty="0" smtClean="0"/>
              <a:t>.</a:t>
            </a:r>
            <a:r>
              <a:rPr lang="en-GB" sz="2800" b="1" dirty="0" smtClean="0"/>
              <a:t> 302</a:t>
            </a:r>
            <a:r>
              <a:rPr lang="en-GB" sz="2800" dirty="0" smtClean="0"/>
              <a:t>, 17–33 (2014)</a:t>
            </a:r>
            <a:endParaRPr lang="fr-FR" sz="2800" b="1" dirty="0" smtClean="0"/>
          </a:p>
          <a:p>
            <a:pPr>
              <a:lnSpc>
                <a:spcPct val="90000"/>
              </a:lnSpc>
            </a:pPr>
            <a:endParaRPr lang="fr-FR" sz="2800" dirty="0" smtClean="0"/>
          </a:p>
          <a:p>
            <a:pPr>
              <a:lnSpc>
                <a:spcPct val="90000"/>
              </a:lnSpc>
            </a:pPr>
            <a:endParaRPr lang="fr-FR" sz="2800" dirty="0" smtClean="0"/>
          </a:p>
          <a:p>
            <a:pPr>
              <a:lnSpc>
                <a:spcPct val="90000"/>
              </a:lnSpc>
            </a:pPr>
            <a:endParaRPr lang="fr-F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816225" cy="6858000"/>
            <a:chOff x="288" y="16656"/>
            <a:chExt cx="3596" cy="4320"/>
          </a:xfrm>
        </p:grpSpPr>
        <p:pic>
          <p:nvPicPr>
            <p:cNvPr id="59395" name="Picture 3" descr="ph3energylevelstop"/>
            <p:cNvPicPr>
              <a:picLocks noChangeAspect="1" noChangeArrowheads="1"/>
            </p:cNvPicPr>
            <p:nvPr/>
          </p:nvPicPr>
          <p:blipFill>
            <a:blip r:embed="rId2" cstate="print"/>
            <a:srcRect r="37560"/>
            <a:stretch>
              <a:fillRect/>
            </a:stretch>
          </p:blipFill>
          <p:spPr bwMode="auto">
            <a:xfrm>
              <a:off x="288" y="16656"/>
              <a:ext cx="3596" cy="1886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88" y="18480"/>
              <a:ext cx="3360" cy="2496"/>
              <a:chOff x="288" y="18480"/>
              <a:chExt cx="3360" cy="2496"/>
            </a:xfrm>
          </p:grpSpPr>
          <p:pic>
            <p:nvPicPr>
              <p:cNvPr id="59397" name="Picture 5" descr="ph3energylevelsbottom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45834"/>
              <a:stretch>
                <a:fillRect/>
              </a:stretch>
            </p:blipFill>
            <p:spPr bwMode="auto">
              <a:xfrm>
                <a:off x="288" y="20342"/>
                <a:ext cx="3120" cy="634"/>
              </a:xfrm>
              <a:prstGeom prst="rect">
                <a:avLst/>
              </a:prstGeom>
              <a:solidFill>
                <a:srgbClr val="000080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</p:pic>
          <p:pic>
            <p:nvPicPr>
              <p:cNvPr id="59398" name="Picture 6" descr="ph3energylevelsmi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41667"/>
              <a:stretch>
                <a:fillRect/>
              </a:stretch>
            </p:blipFill>
            <p:spPr bwMode="auto">
              <a:xfrm>
                <a:off x="288" y="18672"/>
                <a:ext cx="3360" cy="1498"/>
              </a:xfrm>
              <a:prstGeom prst="rect">
                <a:avLst/>
              </a:prstGeom>
              <a:solidFill>
                <a:srgbClr val="000080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</p:pic>
          <p:sp>
            <p:nvSpPr>
              <p:cNvPr id="59399" name="Line 7"/>
              <p:cNvSpPr>
                <a:spLocks noChangeShapeType="1"/>
              </p:cNvSpPr>
              <p:nvPr/>
            </p:nvSpPr>
            <p:spPr bwMode="auto">
              <a:xfrm>
                <a:off x="1008" y="1848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00" name="Line 8"/>
              <p:cNvSpPr>
                <a:spLocks noChangeShapeType="1"/>
              </p:cNvSpPr>
              <p:nvPr/>
            </p:nvSpPr>
            <p:spPr bwMode="auto">
              <a:xfrm flipV="1">
                <a:off x="888" y="18528"/>
                <a:ext cx="120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01" name="Line 9"/>
              <p:cNvSpPr>
                <a:spLocks noChangeShapeType="1"/>
              </p:cNvSpPr>
              <p:nvPr/>
            </p:nvSpPr>
            <p:spPr bwMode="auto">
              <a:xfrm flipV="1">
                <a:off x="888" y="18672"/>
                <a:ext cx="120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02" name="Line 10"/>
              <p:cNvSpPr>
                <a:spLocks noChangeShapeType="1"/>
              </p:cNvSpPr>
              <p:nvPr/>
            </p:nvSpPr>
            <p:spPr bwMode="auto">
              <a:xfrm>
                <a:off x="1008" y="2011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03" name="Line 11"/>
              <p:cNvSpPr>
                <a:spLocks noChangeShapeType="1"/>
              </p:cNvSpPr>
              <p:nvPr/>
            </p:nvSpPr>
            <p:spPr bwMode="auto">
              <a:xfrm flipV="1">
                <a:off x="888" y="20160"/>
                <a:ext cx="120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04" name="Line 12"/>
              <p:cNvSpPr>
                <a:spLocks noChangeShapeType="1"/>
              </p:cNvSpPr>
              <p:nvPr/>
            </p:nvSpPr>
            <p:spPr bwMode="auto">
              <a:xfrm flipV="1">
                <a:off x="888" y="20304"/>
                <a:ext cx="120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3124200" y="0"/>
            <a:ext cx="6324600" cy="7285038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3333CC"/>
              </a:buClr>
            </a:pP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</a:rPr>
              <a:t> -The band 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</a:rPr>
              <a:t>3</a:t>
            </a:r>
            <a:r>
              <a:rPr lang="en-US" sz="2200" b="1" dirty="0">
                <a:solidFill>
                  <a:srgbClr val="FFFF00"/>
                </a:solidFill>
                <a:latin typeface="Symbol" pitchFamily="18" charset="2"/>
              </a:rPr>
              <a:t>n</a:t>
            </a:r>
            <a:r>
              <a:rPr lang="en-US" sz="2200" b="1" baseline="-25000" dirty="0">
                <a:solidFill>
                  <a:srgbClr val="FFFF00"/>
                </a:solidFill>
                <a:latin typeface="Times New Roman" pitchFamily="18" charset="0"/>
              </a:rPr>
              <a:t>2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</a:rPr>
              <a:t>: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>
              <a:spcBef>
                <a:spcPct val="20000"/>
              </a:spcBef>
              <a:buClr>
                <a:srgbClr val="3333CC"/>
              </a:buClr>
              <a:buFontTx/>
              <a:buChar char="-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Low resolution of line positions 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</a:rPr>
              <a:t>(Maki et al. JCP 1973)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3333CC"/>
              </a:buClr>
            </a:pP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The </a:t>
            </a:r>
            <a:r>
              <a:rPr lang="en-US" sz="2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octad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bands:</a:t>
            </a:r>
          </a:p>
          <a:p>
            <a:pPr>
              <a:spcBef>
                <a:spcPct val="20000"/>
              </a:spcBef>
              <a:buClr>
                <a:srgbClr val="3333CC"/>
              </a:buClr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>
                <a:solidFill>
                  <a:schemeClr val="bg1"/>
                </a:solidFill>
              </a:rPr>
              <a:t>New line positions and intensities measurements</a:t>
            </a:r>
            <a:r>
              <a:rPr lang="en-US" dirty="0">
                <a:solidFill>
                  <a:schemeClr val="bg1"/>
                </a:solidFill>
              </a:rPr>
              <a:t>          (</a:t>
            </a:r>
            <a:r>
              <a:rPr lang="en-US" sz="1400" dirty="0">
                <a:solidFill>
                  <a:schemeClr val="bg1"/>
                </a:solidFill>
              </a:rPr>
              <a:t>Butler </a:t>
            </a:r>
            <a:r>
              <a:rPr lang="en-US" sz="1400" dirty="0" smtClean="0">
                <a:solidFill>
                  <a:schemeClr val="bg1"/>
                </a:solidFill>
              </a:rPr>
              <a:t>, Brown, </a:t>
            </a:r>
            <a:r>
              <a:rPr lang="en-US" sz="1400" dirty="0" err="1" smtClean="0">
                <a:solidFill>
                  <a:schemeClr val="bg1"/>
                </a:solidFill>
              </a:rPr>
              <a:t>Kleiner</a:t>
            </a:r>
            <a:r>
              <a:rPr lang="en-US" sz="1400" dirty="0" smtClean="0">
                <a:solidFill>
                  <a:schemeClr val="bg1"/>
                </a:solidFill>
              </a:rPr>
              <a:t> et </a:t>
            </a:r>
            <a:r>
              <a:rPr lang="en-US" sz="1400" dirty="0">
                <a:solidFill>
                  <a:schemeClr val="bg1"/>
                </a:solidFill>
              </a:rPr>
              <a:t>al.</a:t>
            </a:r>
            <a:r>
              <a:rPr lang="en-US" sz="1400" b="1" dirty="0">
                <a:solidFill>
                  <a:schemeClr val="bg1"/>
                </a:solidFill>
              </a:rPr>
              <a:t>,</a:t>
            </a:r>
            <a:r>
              <a:rPr lang="en-US" sz="1400" dirty="0">
                <a:solidFill>
                  <a:schemeClr val="bg1"/>
                </a:solidFill>
              </a:rPr>
              <a:t> JMS 2006)</a:t>
            </a:r>
          </a:p>
          <a:p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The Global analysis of the Dyad, pentad and </a:t>
            </a:r>
            <a:r>
              <a:rPr lang="en-US" b="1" dirty="0" err="1">
                <a:solidFill>
                  <a:schemeClr val="bg1"/>
                </a:solidFill>
              </a:rPr>
              <a:t>octad</a:t>
            </a:r>
            <a:r>
              <a:rPr lang="en-US" b="1" dirty="0">
                <a:solidFill>
                  <a:schemeClr val="bg1"/>
                </a:solidFill>
              </a:rPr>
              <a:t> bands</a:t>
            </a:r>
            <a:r>
              <a:rPr lang="en-US" dirty="0">
                <a:solidFill>
                  <a:schemeClr val="bg1"/>
                </a:solidFill>
              </a:rPr>
              <a:t>:   </a:t>
            </a:r>
            <a:r>
              <a:rPr lang="en-US" sz="1400" dirty="0">
                <a:solidFill>
                  <a:schemeClr val="bg1"/>
                </a:solidFill>
              </a:rPr>
              <a:t>(</a:t>
            </a:r>
            <a:r>
              <a:rPr lang="en-US" sz="1400" dirty="0" err="1" smtClean="0">
                <a:solidFill>
                  <a:schemeClr val="bg1"/>
                </a:solidFill>
              </a:rPr>
              <a:t>Nikitin</a:t>
            </a:r>
            <a:r>
              <a:rPr lang="en-US" sz="1400" dirty="0" smtClean="0">
                <a:solidFill>
                  <a:schemeClr val="bg1"/>
                </a:solidFill>
              </a:rPr>
              <a:t>, Brown, </a:t>
            </a:r>
            <a:r>
              <a:rPr lang="en-US" sz="1400" dirty="0" err="1" smtClean="0">
                <a:solidFill>
                  <a:schemeClr val="bg1"/>
                </a:solidFill>
              </a:rPr>
              <a:t>Kleiner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et al., JMS 2009)</a:t>
            </a:r>
          </a:p>
          <a:p>
            <a:pPr algn="just">
              <a:spcBef>
                <a:spcPct val="20000"/>
              </a:spcBef>
              <a:buClr>
                <a:srgbClr val="3333CC"/>
              </a:buClr>
            </a:pPr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3333CC"/>
              </a:buClr>
            </a:pPr>
            <a:endParaRPr lang="en-US" sz="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3333CC"/>
              </a:buClr>
            </a:pP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The 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dirty="0">
                <a:solidFill>
                  <a:srgbClr val="FFFF0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2200" b="1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dirty="0">
                <a:solidFill>
                  <a:srgbClr val="FFFF0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2200" b="1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200" b="1" dirty="0">
                <a:solidFill>
                  <a:srgbClr val="FFFF0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2200" b="1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sz="2200" b="1" dirty="0">
                <a:solidFill>
                  <a:srgbClr val="FFFF0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2200" b="1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dirty="0">
                <a:solidFill>
                  <a:srgbClr val="FFFF0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2200" b="1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dirty="0">
                <a:solidFill>
                  <a:srgbClr val="FFFF0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2200" b="1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pentad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>
              <a:spcBef>
                <a:spcPct val="20000"/>
              </a:spcBef>
              <a:buClr>
                <a:srgbClr val="3333CC"/>
              </a:buClr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-Frequencies: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rms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0.009 cm</a:t>
            </a:r>
            <a:r>
              <a:rPr lang="en-US" sz="22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up to J=16 </a:t>
            </a:r>
          </a:p>
          <a:p>
            <a:pPr>
              <a:spcBef>
                <a:spcPct val="20000"/>
              </a:spcBef>
              <a:buClr>
                <a:srgbClr val="3333CC"/>
              </a:buClr>
            </a:pP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Tarrago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et al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JMS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1992,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Ulenikov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al.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JMS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2002)</a:t>
            </a:r>
          </a:p>
          <a:p>
            <a:pPr>
              <a:spcBef>
                <a:spcPct val="20000"/>
              </a:spcBef>
              <a:buClr>
                <a:srgbClr val="3333CC"/>
              </a:buClr>
              <a:buFontTx/>
              <a:buChar char="-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Intensities:   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rms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13%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Tarrago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et al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JMS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1992</a:t>
            </a:r>
          </a:p>
          <a:p>
            <a:pPr>
              <a:spcBef>
                <a:spcPct val="20000"/>
              </a:spcBef>
              <a:buClr>
                <a:srgbClr val="3333CC"/>
              </a:buClr>
            </a:pP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NEW MEASUREMENTS NEEDED </a:t>
            </a:r>
          </a:p>
          <a:p>
            <a:pPr>
              <a:spcBef>
                <a:spcPct val="20000"/>
              </a:spcBef>
              <a:buClr>
                <a:srgbClr val="3333CC"/>
              </a:buClr>
            </a:pP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•The </a:t>
            </a:r>
            <a:r>
              <a:rPr lang="en-US" sz="2200" b="1" dirty="0">
                <a:solidFill>
                  <a:srgbClr val="FFFF0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2200" b="1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dirty="0">
                <a:solidFill>
                  <a:srgbClr val="FFFF0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2200" b="1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dyad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spcBef>
                <a:spcPct val="20000"/>
              </a:spcBef>
              <a:buClr>
                <a:srgbClr val="3333CC"/>
              </a:buClr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-Frequencies: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rms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0.0004cm</a:t>
            </a:r>
            <a:r>
              <a:rPr lang="en-US" sz="22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up to J=22</a:t>
            </a:r>
          </a:p>
          <a:p>
            <a:pPr>
              <a:spcBef>
                <a:spcPct val="20000"/>
              </a:spcBef>
              <a:buClr>
                <a:srgbClr val="3333CC"/>
              </a:buClr>
            </a:pP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Fusina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 al, 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J.Mol.Struc.,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2000 )</a:t>
            </a:r>
          </a:p>
          <a:p>
            <a:pPr>
              <a:spcBef>
                <a:spcPct val="20000"/>
              </a:spcBef>
              <a:buClr>
                <a:srgbClr val="3333CC"/>
              </a:buClr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-Intensities:   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rms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2%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Brown,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Kleiner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al., 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JMS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2001)</a:t>
            </a:r>
          </a:p>
          <a:p>
            <a:pPr>
              <a:spcBef>
                <a:spcPct val="20000"/>
              </a:spcBef>
              <a:buClr>
                <a:srgbClr val="3333CC"/>
              </a:buClr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Linewidth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self </a:t>
            </a:r>
            <a:r>
              <a:rPr lang="fr-FR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Broadening</a:t>
            </a:r>
            <a:r>
              <a:rPr lang="fr-FR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coefficients</a:t>
            </a:r>
            <a:r>
              <a:rPr lang="fr-F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20000"/>
              </a:spcBef>
              <a:buClr>
                <a:srgbClr val="3333CC"/>
              </a:buClr>
            </a:pPr>
            <a:r>
              <a:rPr lang="fr-FR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(J. Salem and al, JMS, 2004)</a:t>
            </a:r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fr-F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6" name="AutoShape 14"/>
          <p:cNvSpPr>
            <a:spLocks/>
          </p:cNvSpPr>
          <p:nvPr/>
        </p:nvSpPr>
        <p:spPr bwMode="auto">
          <a:xfrm>
            <a:off x="2654300" y="6083300"/>
            <a:ext cx="381000" cy="990600"/>
          </a:xfrm>
          <a:prstGeom prst="rightBrace">
            <a:avLst>
              <a:gd name="adj1" fmla="val 21667"/>
              <a:gd name="adj2" fmla="val 50000"/>
            </a:avLst>
          </a:prstGeom>
          <a:noFill/>
          <a:ln w="15875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9407" name="AutoShape 15"/>
          <p:cNvSpPr>
            <a:spLocks/>
          </p:cNvSpPr>
          <p:nvPr/>
        </p:nvSpPr>
        <p:spPr bwMode="auto">
          <a:xfrm>
            <a:off x="2806700" y="3340100"/>
            <a:ext cx="304800" cy="2286000"/>
          </a:xfrm>
          <a:prstGeom prst="rightBrace">
            <a:avLst>
              <a:gd name="adj1" fmla="val 62500"/>
              <a:gd name="adj2" fmla="val 50000"/>
            </a:avLst>
          </a:prstGeom>
          <a:noFill/>
          <a:ln w="15875">
            <a:solidFill>
              <a:srgbClr val="66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9408" name="AutoShape 16"/>
          <p:cNvSpPr>
            <a:spLocks/>
          </p:cNvSpPr>
          <p:nvPr/>
        </p:nvSpPr>
        <p:spPr bwMode="auto">
          <a:xfrm>
            <a:off x="2743200" y="304800"/>
            <a:ext cx="457200" cy="27432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58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3124200" y="4648200"/>
            <a:ext cx="5638800" cy="2209800"/>
          </a:xfrm>
          <a:prstGeom prst="rect">
            <a:avLst/>
          </a:prstGeom>
          <a:noFill/>
          <a:ln w="3175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3200400" y="2667000"/>
            <a:ext cx="5943600" cy="1905000"/>
          </a:xfrm>
          <a:prstGeom prst="rect">
            <a:avLst/>
          </a:prstGeom>
          <a:noFill/>
          <a:ln w="31750">
            <a:solidFill>
              <a:srgbClr val="66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3200400" y="762000"/>
            <a:ext cx="5562600" cy="1676400"/>
          </a:xfrm>
          <a:prstGeom prst="rect">
            <a:avLst/>
          </a:prstGeom>
          <a:noFill/>
          <a:ln w="317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</a:t>
            </a:r>
            <a:r>
              <a:rPr lang="fr-FR" dirty="0" err="1" smtClean="0"/>
              <a:t>ummary</a:t>
            </a:r>
            <a:endParaRPr lang="fr-FR" dirty="0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Planetary</a:t>
            </a:r>
            <a:r>
              <a:rPr lang="fr-FR" dirty="0" smtClean="0"/>
              <a:t> observations</a:t>
            </a:r>
            <a:endParaRPr lang="fr-FR" dirty="0"/>
          </a:p>
          <a:p>
            <a:r>
              <a:rPr lang="fr-FR" dirty="0" err="1" smtClean="0"/>
              <a:t>Strategy</a:t>
            </a:r>
            <a:r>
              <a:rPr lang="fr-FR" dirty="0" smtClean="0"/>
              <a:t> and </a:t>
            </a:r>
            <a:r>
              <a:rPr lang="fr-FR" dirty="0" err="1" smtClean="0"/>
              <a:t>methods</a:t>
            </a:r>
            <a:endParaRPr lang="fr-FR" dirty="0"/>
          </a:p>
          <a:p>
            <a:r>
              <a:rPr lang="fr-FR" dirty="0" err="1" smtClean="0"/>
              <a:t>Molecular</a:t>
            </a:r>
            <a:r>
              <a:rPr lang="fr-FR" dirty="0" smtClean="0"/>
              <a:t> </a:t>
            </a:r>
            <a:r>
              <a:rPr lang="fr-FR" dirty="0" err="1" smtClean="0"/>
              <a:t>systems</a:t>
            </a:r>
            <a:r>
              <a:rPr lang="fr-FR" dirty="0" smtClean="0"/>
              <a:t>:</a:t>
            </a:r>
            <a:endParaRPr lang="fr-FR" dirty="0"/>
          </a:p>
          <a:p>
            <a:pPr>
              <a:buFontTx/>
              <a:buNone/>
            </a:pPr>
            <a:r>
              <a:rPr lang="fr-FR" dirty="0"/>
              <a:t>NH</a:t>
            </a:r>
            <a:r>
              <a:rPr lang="fr-FR" baseline="-25000" dirty="0"/>
              <a:t>3</a:t>
            </a:r>
            <a:r>
              <a:rPr lang="fr-FR" dirty="0"/>
              <a:t>, PH</a:t>
            </a:r>
            <a:r>
              <a:rPr lang="fr-FR" baseline="-25000" dirty="0"/>
              <a:t>3</a:t>
            </a:r>
            <a:r>
              <a:rPr lang="fr-FR" dirty="0"/>
              <a:t>, CH</a:t>
            </a:r>
            <a:r>
              <a:rPr lang="fr-FR" baseline="-25000" dirty="0"/>
              <a:t>3</a:t>
            </a:r>
            <a:r>
              <a:rPr lang="fr-FR" dirty="0"/>
              <a:t>CN, </a:t>
            </a:r>
            <a:r>
              <a:rPr lang="fr-FR" baseline="30000" dirty="0"/>
              <a:t>13</a:t>
            </a:r>
            <a:r>
              <a:rPr lang="fr-FR" dirty="0"/>
              <a:t>CH</a:t>
            </a:r>
            <a:r>
              <a:rPr lang="fr-FR" baseline="-25000" dirty="0"/>
              <a:t>3</a:t>
            </a:r>
            <a:r>
              <a:rPr lang="fr-FR" dirty="0"/>
              <a:t>D  </a:t>
            </a:r>
          </a:p>
          <a:p>
            <a:pPr>
              <a:buFontTx/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ext Box 2"/>
          <p:cNvSpPr txBox="1">
            <a:spLocks noChangeArrowheads="1"/>
          </p:cNvSpPr>
          <p:nvPr/>
        </p:nvSpPr>
        <p:spPr bwMode="auto">
          <a:xfrm>
            <a:off x="7596188" y="4581525"/>
            <a:ext cx="18383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/>
              <a:t>GOOD</a:t>
            </a:r>
          </a:p>
          <a:p>
            <a:r>
              <a:rPr lang="fr-FR"/>
              <a:t>SPATIAL</a:t>
            </a:r>
          </a:p>
          <a:p>
            <a:r>
              <a:rPr lang="fr-FR"/>
              <a:t>RESOLUTION</a:t>
            </a:r>
          </a:p>
        </p:txBody>
      </p:sp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896302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0164" name="Rectangle 4"/>
          <p:cNvSpPr>
            <a:spLocks noChangeArrowheads="1"/>
          </p:cNvSpPr>
          <p:nvPr/>
        </p:nvSpPr>
        <p:spPr bwMode="auto">
          <a:xfrm>
            <a:off x="0" y="3933825"/>
            <a:ext cx="7058025" cy="254000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 b="1">
                <a:solidFill>
                  <a:srgbClr val="0066FF"/>
                </a:solidFill>
              </a:rPr>
              <a:t>-Orbiting Spacecraft :</a:t>
            </a:r>
          </a:p>
          <a:p>
            <a:r>
              <a:rPr lang="fr-FR" sz="2000" b="1">
                <a:solidFill>
                  <a:srgbClr val="0066FF"/>
                </a:solidFill>
              </a:rPr>
              <a:t>GALILEO: observations of Venus (1990) : </a:t>
            </a:r>
            <a:r>
              <a:rPr lang="fr-FR" sz="2000" b="1">
                <a:solidFill>
                  <a:srgbClr val="0066FF"/>
                </a:solidFill>
                <a:latin typeface="Symbol" pitchFamily="18" charset="2"/>
              </a:rPr>
              <a:t>n</a:t>
            </a:r>
            <a:r>
              <a:rPr lang="fr-FR" sz="2000" b="1" baseline="-25000">
                <a:solidFill>
                  <a:srgbClr val="0066FF"/>
                </a:solidFill>
              </a:rPr>
              <a:t>3</a:t>
            </a:r>
            <a:r>
              <a:rPr lang="fr-FR" sz="2000" b="1">
                <a:solidFill>
                  <a:srgbClr val="0066FF"/>
                </a:solidFill>
              </a:rPr>
              <a:t> CO</a:t>
            </a:r>
            <a:r>
              <a:rPr lang="fr-FR" sz="2000" b="1" baseline="-25000">
                <a:solidFill>
                  <a:srgbClr val="0066FF"/>
                </a:solidFill>
              </a:rPr>
              <a:t>2</a:t>
            </a:r>
            <a:r>
              <a:rPr lang="fr-FR" sz="2000" b="1">
                <a:solidFill>
                  <a:srgbClr val="0066FF"/>
                </a:solidFill>
              </a:rPr>
              <a:t> 4.3 </a:t>
            </a:r>
            <a:r>
              <a:rPr lang="fr-FR" sz="2000" b="1">
                <a:solidFill>
                  <a:srgbClr val="0066FF"/>
                </a:solidFill>
                <a:latin typeface="Symbol" pitchFamily="18" charset="2"/>
              </a:rPr>
              <a:t>m</a:t>
            </a:r>
            <a:r>
              <a:rPr lang="fr-FR" sz="2000" b="1">
                <a:solidFill>
                  <a:srgbClr val="0066FF"/>
                </a:solidFill>
              </a:rPr>
              <a:t>m</a:t>
            </a:r>
          </a:p>
          <a:p>
            <a:r>
              <a:rPr lang="fr-FR" sz="2000" b="1">
                <a:solidFill>
                  <a:srgbClr val="0066FF"/>
                </a:solidFill>
              </a:rPr>
              <a:t>mission to Jupiter (1996), Probe : first in-situ observations !</a:t>
            </a:r>
          </a:p>
          <a:p>
            <a:endParaRPr lang="fr-FR" sz="2000" b="1">
              <a:solidFill>
                <a:srgbClr val="0066FF"/>
              </a:solidFill>
            </a:endParaRPr>
          </a:p>
          <a:p>
            <a:r>
              <a:rPr lang="fr-FR" sz="2000" b="1">
                <a:solidFill>
                  <a:srgbClr val="0066FF"/>
                </a:solidFill>
              </a:rPr>
              <a:t>NIMS : Near Infrared Mapping Spectrometer</a:t>
            </a:r>
          </a:p>
          <a:p>
            <a:r>
              <a:rPr lang="fr-FR" sz="2000" b="1">
                <a:solidFill>
                  <a:srgbClr val="0066FF"/>
                </a:solidFill>
              </a:rPr>
              <a:t>Grating spectrometer, 0.7-5.2 </a:t>
            </a:r>
            <a:r>
              <a:rPr lang="fr-FR" sz="2000" b="1">
                <a:solidFill>
                  <a:srgbClr val="0066FF"/>
                </a:solidFill>
                <a:latin typeface="Symbol" pitchFamily="18" charset="2"/>
              </a:rPr>
              <a:t>m</a:t>
            </a:r>
            <a:r>
              <a:rPr lang="fr-FR" sz="2000" b="1">
                <a:solidFill>
                  <a:srgbClr val="0066FF"/>
                </a:solidFill>
              </a:rPr>
              <a:t>m</a:t>
            </a:r>
          </a:p>
          <a:p>
            <a:r>
              <a:rPr lang="fr-FR" sz="2000" b="1">
                <a:solidFill>
                  <a:srgbClr val="0066FF"/>
                </a:solidFill>
              </a:rPr>
              <a:t>R = 0.0125 </a:t>
            </a:r>
            <a:r>
              <a:rPr lang="fr-FR" sz="2000" b="1">
                <a:solidFill>
                  <a:srgbClr val="0066FF"/>
                </a:solidFill>
                <a:latin typeface="Symbol" pitchFamily="18" charset="2"/>
              </a:rPr>
              <a:t>m</a:t>
            </a:r>
            <a:r>
              <a:rPr lang="fr-FR" sz="2000" b="1">
                <a:solidFill>
                  <a:srgbClr val="0066FF"/>
                </a:solidFill>
              </a:rPr>
              <a:t>m &lt; 1 </a:t>
            </a:r>
            <a:r>
              <a:rPr lang="fr-FR" sz="2000" b="1">
                <a:solidFill>
                  <a:srgbClr val="0066FF"/>
                </a:solidFill>
                <a:latin typeface="Symbol" pitchFamily="18" charset="2"/>
              </a:rPr>
              <a:t>m</a:t>
            </a:r>
            <a:r>
              <a:rPr lang="fr-FR" sz="2000" b="1">
                <a:solidFill>
                  <a:srgbClr val="0066FF"/>
                </a:solidFill>
              </a:rPr>
              <a:t>m ; 0.025 </a:t>
            </a:r>
            <a:r>
              <a:rPr lang="fr-FR" sz="2000" b="1">
                <a:solidFill>
                  <a:srgbClr val="0066FF"/>
                </a:solidFill>
                <a:latin typeface="Symbol" pitchFamily="18" charset="2"/>
              </a:rPr>
              <a:t>m</a:t>
            </a:r>
            <a:r>
              <a:rPr lang="fr-FR" sz="2000" b="1">
                <a:solidFill>
                  <a:srgbClr val="0066FF"/>
                </a:solidFill>
              </a:rPr>
              <a:t>m &gt; 1 </a:t>
            </a:r>
            <a:r>
              <a:rPr lang="fr-FR" sz="2000" b="1">
                <a:solidFill>
                  <a:srgbClr val="0066FF"/>
                </a:solidFill>
                <a:latin typeface="Symbol" pitchFamily="18" charset="2"/>
              </a:rPr>
              <a:t>m</a:t>
            </a:r>
            <a:r>
              <a:rPr lang="fr-FR" sz="2000" b="1">
                <a:solidFill>
                  <a:srgbClr val="0066FF"/>
                </a:solidFill>
              </a:rPr>
              <a:t>m</a:t>
            </a:r>
          </a:p>
        </p:txBody>
      </p:sp>
      <p:pic>
        <p:nvPicPr>
          <p:cNvPr id="2201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2852738"/>
            <a:ext cx="19875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47464"/>
            <a:ext cx="11125201" cy="716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78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549275"/>
          </a:xfrm>
        </p:spPr>
        <p:txBody>
          <a:bodyPr/>
          <a:lstStyle/>
          <a:p>
            <a:pPr algn="l"/>
            <a:r>
              <a:rPr lang="fr-FR" sz="3600" dirty="0" err="1">
                <a:solidFill>
                  <a:schemeClr val="bg1"/>
                </a:solidFill>
              </a:rPr>
              <a:t>Planetary</a:t>
            </a:r>
            <a:r>
              <a:rPr lang="fr-FR" sz="3600" dirty="0">
                <a:solidFill>
                  <a:schemeClr val="bg1"/>
                </a:solidFill>
              </a:rPr>
              <a:t> observations</a:t>
            </a:r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55650" y="4868863"/>
            <a:ext cx="8229600" cy="1223962"/>
          </a:xfrm>
          <a:solidFill>
            <a:srgbClr val="99CC00"/>
          </a:solidFill>
          <a:ln>
            <a:solidFill>
              <a:srgbClr val="99CC00"/>
            </a:solidFill>
          </a:ln>
        </p:spPr>
        <p:txBody>
          <a:bodyPr/>
          <a:lstStyle/>
          <a:p>
            <a:r>
              <a:rPr lang="fr-FR" sz="2400" b="1"/>
              <a:t>-Ground based observatories</a:t>
            </a:r>
            <a:r>
              <a:rPr lang="fr-FR" sz="2400"/>
              <a:t>:</a:t>
            </a:r>
          </a:p>
          <a:p>
            <a:pPr>
              <a:buFontTx/>
              <a:buNone/>
            </a:pPr>
            <a:r>
              <a:rPr lang="fr-FR" sz="2400"/>
              <a:t>Canada-France-Hawaii Telescope (CFHT)</a:t>
            </a:r>
          </a:p>
          <a:p>
            <a:pPr>
              <a:buFontTx/>
              <a:buNone/>
            </a:pPr>
            <a:endParaRPr lang="fr-FR" sz="2400"/>
          </a:p>
          <a:p>
            <a:pPr>
              <a:buFontTx/>
              <a:buNone/>
            </a:pPr>
            <a:endParaRPr lang="fr-FR" sz="2400"/>
          </a:p>
          <a:p>
            <a:pPr>
              <a:buFontTx/>
              <a:buNone/>
            </a:pPr>
            <a:endParaRPr lang="fr-FR" sz="2400"/>
          </a:p>
          <a:p>
            <a:pPr>
              <a:buFontTx/>
              <a:buNone/>
            </a:pPr>
            <a:endParaRPr lang="fr-FR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0"/>
            <a:ext cx="8772525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600" b="1">
                <a:solidFill>
                  <a:srgbClr val="FF0000"/>
                </a:solidFill>
              </a:rPr>
              <a:t>Cassini/Huygens</a:t>
            </a:r>
          </a:p>
          <a:p>
            <a:endParaRPr lang="fr-FR" sz="2600" b="1">
              <a:solidFill>
                <a:srgbClr val="FF0000"/>
              </a:solidFill>
            </a:endParaRPr>
          </a:p>
          <a:p>
            <a:r>
              <a:rPr lang="fr-FR" sz="2600"/>
              <a:t>Study of Saturnian system, launched 1997</a:t>
            </a:r>
          </a:p>
          <a:p>
            <a:r>
              <a:rPr lang="fr-FR" sz="2600"/>
              <a:t>Flew past Jupiter on december 2000</a:t>
            </a:r>
          </a:p>
          <a:p>
            <a:r>
              <a:rPr lang="fr-FR" sz="2600"/>
              <a:t>Go into orbit of saturn in july 2004</a:t>
            </a:r>
          </a:p>
          <a:p>
            <a:r>
              <a:rPr lang="fr-FR" sz="2600"/>
              <a:t>ESA entry probe Huygens in Titan atmosphere 14/01/2005</a:t>
            </a:r>
          </a:p>
          <a:p>
            <a:endParaRPr lang="fr-FR" sz="2600"/>
          </a:p>
          <a:p>
            <a:endParaRPr lang="fr-FR" sz="2600"/>
          </a:p>
          <a:p>
            <a:endParaRPr lang="fr-FR" sz="2600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50825" y="2781300"/>
            <a:ext cx="8162925" cy="1292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600"/>
              <a:t>-</a:t>
            </a:r>
            <a:r>
              <a:rPr lang="fr-FR" sz="2600" b="1"/>
              <a:t>Visible and Infrared Mapping Spectrometer (VIMS)</a:t>
            </a:r>
          </a:p>
          <a:p>
            <a:r>
              <a:rPr lang="fr-FR" sz="2600"/>
              <a:t>0.35-1.07 </a:t>
            </a:r>
            <a:r>
              <a:rPr lang="fr-FR" sz="2600">
                <a:latin typeface="Symbol" pitchFamily="18" charset="2"/>
              </a:rPr>
              <a:t>m</a:t>
            </a:r>
            <a:r>
              <a:rPr lang="fr-FR" sz="2600"/>
              <a:t>m; visible</a:t>
            </a:r>
          </a:p>
          <a:p>
            <a:r>
              <a:rPr lang="fr-FR" sz="2600"/>
              <a:t>0.85-5.1 </a:t>
            </a:r>
            <a:r>
              <a:rPr lang="fr-FR" sz="2600">
                <a:latin typeface="Symbol" pitchFamily="18" charset="2"/>
              </a:rPr>
              <a:t>m</a:t>
            </a:r>
            <a:r>
              <a:rPr lang="fr-FR" sz="2600"/>
              <a:t>m; IR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95288" y="4221163"/>
            <a:ext cx="6654800" cy="1689100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600"/>
              <a:t>-</a:t>
            </a:r>
            <a:r>
              <a:rPr lang="fr-FR" sz="2600" b="1"/>
              <a:t>Composite Infrared Spectrometer (CIRS)</a:t>
            </a:r>
          </a:p>
          <a:p>
            <a:r>
              <a:rPr lang="fr-FR" sz="2600"/>
              <a:t>10-1400 cm</a:t>
            </a:r>
            <a:r>
              <a:rPr lang="fr-FR" sz="2600" baseline="30000"/>
              <a:t>-1</a:t>
            </a:r>
          </a:p>
          <a:p>
            <a:r>
              <a:rPr lang="fr-FR" sz="2600"/>
              <a:t>Interferometers, Resolution 0.5 cm</a:t>
            </a:r>
            <a:r>
              <a:rPr lang="fr-FR" sz="2600" baseline="30000"/>
              <a:t>-1</a:t>
            </a:r>
          </a:p>
          <a:p>
            <a:endParaRPr lang="fr-FR" sz="2600"/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0"/>
            <a:ext cx="22320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ext Box 2"/>
          <p:cNvSpPr txBox="1">
            <a:spLocks noChangeArrowheads="1"/>
          </p:cNvSpPr>
          <p:nvPr/>
        </p:nvSpPr>
        <p:spPr bwMode="auto">
          <a:xfrm>
            <a:off x="250825" y="3408363"/>
            <a:ext cx="7561263" cy="11969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Line shape parameters (Voigt)</a:t>
            </a:r>
            <a:endParaRPr lang="fr-FR" sz="2400" b="1">
              <a:solidFill>
                <a:schemeClr val="accent2"/>
              </a:solidFill>
            </a:endParaRPr>
          </a:p>
          <a:p>
            <a:r>
              <a:rPr lang="en-US" sz="2400">
                <a:solidFill>
                  <a:srgbClr val="FF0000"/>
                </a:solidFill>
              </a:rPr>
              <a:t>  self-broadening coefficients, pressure brodening, line mixing…</a:t>
            </a:r>
            <a:endParaRPr lang="fr-FR" sz="2800"/>
          </a:p>
        </p:txBody>
      </p:sp>
      <p:sp>
        <p:nvSpPr>
          <p:cNvPr id="265219" name="Text Box 3"/>
          <p:cNvSpPr txBox="1">
            <a:spLocks noChangeArrowheads="1"/>
          </p:cNvSpPr>
          <p:nvPr/>
        </p:nvSpPr>
        <p:spPr bwMode="auto">
          <a:xfrm>
            <a:off x="0" y="981075"/>
            <a:ext cx="8588375" cy="22367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Basic transition line parameters:</a:t>
            </a:r>
          </a:p>
          <a:p>
            <a:r>
              <a:rPr lang="en-US" sz="2800">
                <a:solidFill>
                  <a:srgbClr val="FF0000"/>
                </a:solidFill>
              </a:rPr>
              <a:t>● </a:t>
            </a:r>
            <a:r>
              <a:rPr lang="en-US" sz="2800" b="1"/>
              <a:t>Line position</a:t>
            </a:r>
            <a:r>
              <a:rPr lang="en-US" sz="2800"/>
              <a:t> (or center frequency)</a:t>
            </a:r>
          </a:p>
          <a:p>
            <a:r>
              <a:rPr lang="en-US" sz="2800">
                <a:solidFill>
                  <a:srgbClr val="FF0000"/>
                </a:solidFill>
              </a:rPr>
              <a:t>●</a:t>
            </a:r>
            <a:r>
              <a:rPr lang="en-US" sz="2800"/>
              <a:t> </a:t>
            </a:r>
            <a:r>
              <a:rPr lang="en-US" sz="2800" b="1">
                <a:solidFill>
                  <a:srgbClr val="008000"/>
                </a:solidFill>
              </a:rPr>
              <a:t>Line intensity</a:t>
            </a:r>
            <a:r>
              <a:rPr lang="en-US" sz="2800">
                <a:solidFill>
                  <a:srgbClr val="008000"/>
                </a:solidFill>
              </a:rPr>
              <a:t> </a:t>
            </a:r>
            <a:r>
              <a:rPr lang="fr-FR" sz="2800" b="1">
                <a:solidFill>
                  <a:srgbClr val="008000"/>
                </a:solidFill>
              </a:rPr>
              <a:t>at 296 K</a:t>
            </a:r>
            <a:endParaRPr lang="en-US" sz="2800">
              <a:solidFill>
                <a:schemeClr val="bg2"/>
              </a:solidFill>
            </a:endParaRPr>
          </a:p>
          <a:p>
            <a:r>
              <a:rPr lang="en-US" sz="2800">
                <a:solidFill>
                  <a:srgbClr val="FF0000"/>
                </a:solidFill>
              </a:rPr>
              <a:t>●</a:t>
            </a:r>
            <a:r>
              <a:rPr lang="en-US" sz="2800"/>
              <a:t> </a:t>
            </a:r>
            <a:r>
              <a:rPr lang="en-US" sz="2800" b="1">
                <a:solidFill>
                  <a:srgbClr val="FF0000"/>
                </a:solidFill>
              </a:rPr>
              <a:t>Lower state energy</a:t>
            </a:r>
            <a:r>
              <a:rPr lang="en-US" sz="2800">
                <a:solidFill>
                  <a:schemeClr val="bg2"/>
                </a:solidFill>
              </a:rPr>
              <a:t> (</a:t>
            </a:r>
            <a:r>
              <a:rPr lang="en-US" sz="2800">
                <a:solidFill>
                  <a:srgbClr val="B6003D"/>
                </a:solidFill>
              </a:rPr>
              <a:t>for temperature dependence</a:t>
            </a:r>
            <a:r>
              <a:rPr lang="en-US" sz="2800">
                <a:solidFill>
                  <a:schemeClr val="bg2"/>
                </a:solidFill>
              </a:rPr>
              <a:t>)</a:t>
            </a:r>
          </a:p>
          <a:p>
            <a:r>
              <a:rPr lang="en-US" sz="2800">
                <a:solidFill>
                  <a:srgbClr val="FF0000"/>
                </a:solidFill>
              </a:rPr>
              <a:t>●</a:t>
            </a:r>
            <a:r>
              <a:rPr lang="en-US" sz="2800"/>
              <a:t> </a:t>
            </a:r>
            <a:r>
              <a:rPr lang="en-US" sz="2800">
                <a:solidFill>
                  <a:srgbClr val="FF5050"/>
                </a:solidFill>
              </a:rPr>
              <a:t>Vibrational - rotational quantum assignment</a:t>
            </a:r>
            <a:endParaRPr lang="fr-FR" sz="2800">
              <a:solidFill>
                <a:srgbClr val="FF5050"/>
              </a:solidFill>
            </a:endParaRPr>
          </a:p>
        </p:txBody>
      </p:sp>
      <p:sp>
        <p:nvSpPr>
          <p:cNvPr id="26522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2800"/>
              <a:t>WHAT DO WE NEED FOR ANALYZING </a:t>
            </a:r>
          </a:p>
          <a:p>
            <a:pPr algn="ctr"/>
            <a:r>
              <a:rPr lang="fr-FR" sz="2800"/>
              <a:t>PLANETARY SPECTRA?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507412" cy="1196975"/>
          </a:xfrm>
          <a:solidFill>
            <a:srgbClr val="FF6600"/>
          </a:solidFill>
          <a:ln>
            <a:solidFill>
              <a:srgbClr val="FF6600"/>
            </a:solidFill>
          </a:ln>
        </p:spPr>
        <p:txBody>
          <a:bodyPr/>
          <a:lstStyle/>
          <a:p>
            <a:r>
              <a:rPr lang="fr-FR" sz="4000"/>
              <a:t>How to model the IR spectra of </a:t>
            </a:r>
            <a:br>
              <a:rPr lang="fr-FR" sz="4000"/>
            </a:br>
            <a:r>
              <a:rPr lang="fr-FR" sz="4000"/>
              <a:t>NH</a:t>
            </a:r>
            <a:r>
              <a:rPr lang="fr-FR" sz="4000" baseline="-25000"/>
              <a:t>3</a:t>
            </a:r>
            <a:r>
              <a:rPr lang="fr-FR" sz="4000"/>
              <a:t> ,PH</a:t>
            </a:r>
            <a:r>
              <a:rPr lang="fr-FR" sz="4000" baseline="-25000"/>
              <a:t>3</a:t>
            </a:r>
            <a:r>
              <a:rPr lang="fr-FR" sz="4000"/>
              <a:t> , C</a:t>
            </a:r>
            <a:r>
              <a:rPr lang="fr-FR" sz="4000" baseline="-25000"/>
              <a:t>3</a:t>
            </a:r>
            <a:r>
              <a:rPr lang="fr-FR" sz="4000"/>
              <a:t>H</a:t>
            </a:r>
            <a:r>
              <a:rPr lang="fr-FR" sz="4000" baseline="-25000"/>
              <a:t>8 </a:t>
            </a:r>
            <a:r>
              <a:rPr lang="fr-FR" sz="4000"/>
              <a:t>in the gas phase?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8964613" cy="537368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fr-FR" sz="2000" b="1" dirty="0"/>
              <a:t>STRATEGY USED</a:t>
            </a:r>
          </a:p>
          <a:p>
            <a:pPr>
              <a:lnSpc>
                <a:spcPct val="80000"/>
              </a:lnSpc>
              <a:buFontTx/>
              <a:buAutoNum type="arabicParenR"/>
            </a:pPr>
            <a:endParaRPr lang="fr-FR" sz="2000" b="1" dirty="0"/>
          </a:p>
          <a:p>
            <a:pPr>
              <a:lnSpc>
                <a:spcPct val="80000"/>
              </a:lnSpc>
              <a:buFontTx/>
              <a:buAutoNum type="arabicParenR"/>
            </a:pPr>
            <a:r>
              <a:rPr lang="fr-FR" sz="2000" b="1" dirty="0"/>
              <a:t>First </a:t>
            </a:r>
            <a:r>
              <a:rPr lang="fr-FR" sz="2000" b="1" dirty="0" err="1"/>
              <a:t>step</a:t>
            </a:r>
            <a:r>
              <a:rPr lang="fr-FR" sz="2000" b="1" dirty="0"/>
              <a:t> : </a:t>
            </a:r>
            <a:r>
              <a:rPr lang="fr-FR" sz="2000" b="1" dirty="0" err="1"/>
              <a:t>obtain</a:t>
            </a:r>
            <a:r>
              <a:rPr lang="fr-FR" sz="2000" b="1" dirty="0"/>
              <a:t> </a:t>
            </a:r>
            <a:r>
              <a:rPr lang="fr-FR" sz="2000" b="1" dirty="0" err="1">
                <a:solidFill>
                  <a:srgbClr val="0066FF"/>
                </a:solidFill>
              </a:rPr>
              <a:t>experimental</a:t>
            </a:r>
            <a:r>
              <a:rPr lang="fr-FR" sz="2000" b="1" dirty="0">
                <a:solidFill>
                  <a:srgbClr val="0066FF"/>
                </a:solidFill>
              </a:rPr>
              <a:t> data</a:t>
            </a:r>
            <a:r>
              <a:rPr lang="fr-FR" sz="2000" b="1" dirty="0"/>
              <a:t> for </a:t>
            </a:r>
            <a:r>
              <a:rPr lang="fr-FR" sz="2000" b="1" dirty="0" err="1"/>
              <a:t>both</a:t>
            </a:r>
            <a:r>
              <a:rPr lang="fr-FR" sz="2000" b="1" dirty="0"/>
              <a:t>  line positions and line </a:t>
            </a:r>
            <a:r>
              <a:rPr lang="fr-FR" sz="2000" b="1" dirty="0" err="1"/>
              <a:t>intensities</a:t>
            </a:r>
            <a:r>
              <a:rPr lang="fr-FR" sz="2000" b="1" dirty="0"/>
              <a:t> of pure </a:t>
            </a:r>
            <a:r>
              <a:rPr lang="fr-FR" sz="2000" b="1" baseline="30000" dirty="0"/>
              <a:t>14</a:t>
            </a:r>
            <a:r>
              <a:rPr lang="fr-FR" sz="2000" b="1" dirty="0"/>
              <a:t>NH</a:t>
            </a:r>
            <a:r>
              <a:rPr lang="fr-FR" sz="2000" b="1" baseline="-25000" dirty="0"/>
              <a:t>3</a:t>
            </a:r>
            <a:r>
              <a:rPr lang="fr-FR" sz="2000" b="1" dirty="0"/>
              <a:t> , PH</a:t>
            </a:r>
            <a:r>
              <a:rPr lang="fr-FR" sz="2000" b="1" baseline="-25000" dirty="0"/>
              <a:t>3</a:t>
            </a:r>
            <a:r>
              <a:rPr lang="fr-FR" sz="2000" b="1" dirty="0"/>
              <a:t> , </a:t>
            </a:r>
            <a:r>
              <a:rPr lang="fr-FR" sz="2000" b="1" dirty="0" smtClean="0"/>
              <a:t>… </a:t>
            </a:r>
            <a:r>
              <a:rPr lang="fr-FR" sz="2000" b="1" dirty="0">
                <a:solidFill>
                  <a:srgbClr val="0066FF"/>
                </a:solidFill>
              </a:rPr>
              <a:t>in the lab.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20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 b="1" dirty="0"/>
              <a:t>2) </a:t>
            </a:r>
            <a:r>
              <a:rPr lang="fr-FR" sz="2000" b="1" dirty="0" err="1"/>
              <a:t>Analyze</a:t>
            </a:r>
            <a:r>
              <a:rPr lang="fr-FR" sz="2000" b="1" dirty="0"/>
              <a:t> the data </a:t>
            </a:r>
            <a:r>
              <a:rPr lang="fr-FR" sz="2000" b="1" dirty="0" err="1"/>
              <a:t>using</a:t>
            </a:r>
            <a:r>
              <a:rPr lang="fr-FR" sz="2000" b="1" dirty="0"/>
              <a:t> an </a:t>
            </a:r>
            <a:r>
              <a:rPr lang="fr-FR" sz="2000" b="1" dirty="0" err="1">
                <a:solidFill>
                  <a:srgbClr val="FF0000"/>
                </a:solidFill>
              </a:rPr>
              <a:t>appropriate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theoretical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approach</a:t>
            </a:r>
            <a:r>
              <a:rPr lang="fr-FR" sz="2000" b="1" dirty="0"/>
              <a:t> : 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20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 b="1" dirty="0" err="1"/>
              <a:t>taking</a:t>
            </a:r>
            <a:r>
              <a:rPr lang="fr-FR" sz="2000" b="1" dirty="0"/>
              <a:t> </a:t>
            </a:r>
            <a:r>
              <a:rPr lang="fr-FR" sz="2000" b="1" dirty="0" err="1"/>
              <a:t>into</a:t>
            </a:r>
            <a:r>
              <a:rPr lang="fr-FR" sz="2000" b="1" dirty="0"/>
              <a:t> </a:t>
            </a:r>
            <a:r>
              <a:rPr lang="fr-FR" sz="2000" b="1" dirty="0" err="1"/>
              <a:t>account</a:t>
            </a:r>
            <a:r>
              <a:rPr lang="fr-FR" sz="2000" b="1" dirty="0"/>
              <a:t> :	- inversion motion of NH</a:t>
            </a:r>
            <a:r>
              <a:rPr lang="fr-FR" sz="2000" b="1" baseline="-25000" dirty="0"/>
              <a:t>3</a:t>
            </a:r>
            <a:r>
              <a:rPr lang="fr-FR" sz="2000" b="1" dirty="0"/>
              <a:t> 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 b="1" dirty="0"/>
              <a:t>				- </a:t>
            </a:r>
            <a:r>
              <a:rPr lang="fr-FR" sz="2000" b="1" dirty="0" err="1"/>
              <a:t>different</a:t>
            </a:r>
            <a:r>
              <a:rPr lang="fr-FR" sz="2000" b="1" dirty="0"/>
              <a:t> interactions </a:t>
            </a:r>
            <a:r>
              <a:rPr lang="fr-FR" sz="2000" b="1" dirty="0" err="1"/>
              <a:t>between</a:t>
            </a:r>
            <a:r>
              <a:rPr lang="fr-FR" sz="2000" b="1" dirty="0"/>
              <a:t> 					</a:t>
            </a:r>
            <a:r>
              <a:rPr lang="fr-FR" sz="2000" b="1" dirty="0" err="1"/>
              <a:t>energy</a:t>
            </a:r>
            <a:r>
              <a:rPr lang="fr-FR" sz="2000" b="1" dirty="0"/>
              <a:t> </a:t>
            </a:r>
            <a:r>
              <a:rPr lang="fr-FR" sz="2000" b="1" dirty="0" err="1"/>
              <a:t>levels</a:t>
            </a:r>
            <a:r>
              <a:rPr lang="fr-FR" sz="2000" b="1" dirty="0"/>
              <a:t> for NH</a:t>
            </a:r>
            <a:r>
              <a:rPr lang="fr-FR" sz="2000" b="1" baseline="-25000" dirty="0"/>
              <a:t>3</a:t>
            </a:r>
            <a:r>
              <a:rPr lang="fr-FR" sz="2000" b="1" dirty="0"/>
              <a:t> and PH</a:t>
            </a:r>
            <a:r>
              <a:rPr lang="fr-FR" sz="2000" b="1" baseline="-25000" dirty="0"/>
              <a:t>3</a:t>
            </a:r>
            <a:r>
              <a:rPr lang="fr-FR" sz="2000" b="1" dirty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20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 b="1" dirty="0">
                <a:solidFill>
                  <a:srgbClr val="FF0000"/>
                </a:solidFill>
                <a:sym typeface="Symbol" pitchFamily="18" charset="2"/>
              </a:rPr>
              <a:t> </a:t>
            </a:r>
            <a:r>
              <a:rPr lang="fr-FR" sz="2000" b="1" dirty="0">
                <a:solidFill>
                  <a:srgbClr val="FF0000"/>
                </a:solidFill>
              </a:rPr>
              <a:t>“ best ” </a:t>
            </a:r>
            <a:r>
              <a:rPr lang="fr-FR" sz="2000" b="1" dirty="0" err="1">
                <a:solidFill>
                  <a:srgbClr val="FF0000"/>
                </a:solidFill>
              </a:rPr>
              <a:t>energy</a:t>
            </a:r>
            <a:r>
              <a:rPr lang="fr-FR" sz="2000" b="1" dirty="0">
                <a:solidFill>
                  <a:srgbClr val="FF0000"/>
                </a:solidFill>
              </a:rPr>
              <a:t> and </a:t>
            </a:r>
            <a:r>
              <a:rPr lang="fr-FR" sz="2000" b="1" dirty="0" err="1">
                <a:solidFill>
                  <a:srgbClr val="FF0000"/>
                </a:solidFill>
              </a:rPr>
              <a:t>intensity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parameters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obtained</a:t>
            </a:r>
            <a:r>
              <a:rPr lang="fr-FR" sz="2000" b="1" dirty="0">
                <a:solidFill>
                  <a:srgbClr val="FF0000"/>
                </a:solidFill>
              </a:rPr>
              <a:t>   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20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 b="1" dirty="0">
                <a:solidFill>
                  <a:srgbClr val="FF0000"/>
                </a:solidFill>
                <a:sym typeface="Symbol" pitchFamily="18" charset="2"/>
              </a:rPr>
              <a:t>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1800" b="1" dirty="0" err="1">
                <a:solidFill>
                  <a:srgbClr val="FF0000"/>
                </a:solidFill>
              </a:rPr>
              <a:t>complete</a:t>
            </a:r>
            <a:r>
              <a:rPr lang="fr-FR" sz="1800" b="1" dirty="0">
                <a:solidFill>
                  <a:srgbClr val="FF0000"/>
                </a:solidFill>
              </a:rPr>
              <a:t> line-by-line </a:t>
            </a:r>
            <a:r>
              <a:rPr lang="fr-FR" sz="1800" b="1" dirty="0" err="1">
                <a:solidFill>
                  <a:srgbClr val="FF0000"/>
                </a:solidFill>
              </a:rPr>
              <a:t>prediction</a:t>
            </a:r>
            <a:r>
              <a:rPr lang="fr-FR" sz="1800" b="1" dirty="0">
                <a:solidFill>
                  <a:srgbClr val="FF0000"/>
                </a:solidFill>
              </a:rPr>
              <a:t> </a:t>
            </a:r>
            <a:r>
              <a:rPr lang="fr-FR" sz="1800" b="1" dirty="0" err="1">
                <a:solidFill>
                  <a:srgbClr val="FF0000"/>
                </a:solidFill>
              </a:rPr>
              <a:t>with</a:t>
            </a:r>
            <a:r>
              <a:rPr lang="fr-FR" sz="1800" b="1" dirty="0">
                <a:solidFill>
                  <a:srgbClr val="FF0000"/>
                </a:solidFill>
              </a:rPr>
              <a:t> all information </a:t>
            </a:r>
            <a:r>
              <a:rPr lang="fr-FR" sz="1800" b="1" dirty="0" err="1">
                <a:solidFill>
                  <a:srgbClr val="FF0000"/>
                </a:solidFill>
              </a:rPr>
              <a:t>needed</a:t>
            </a:r>
            <a:r>
              <a:rPr lang="fr-FR" sz="18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7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7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7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7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FF0000"/>
                </a:solidFill>
              </a:rPr>
              <a:t>NH</a:t>
            </a:r>
            <a:r>
              <a:rPr lang="fr-FR" baseline="-25000">
                <a:solidFill>
                  <a:srgbClr val="FF0000"/>
                </a:solidFill>
              </a:rPr>
              <a:t>3</a:t>
            </a:r>
            <a:r>
              <a:rPr lang="fr-FR">
                <a:solidFill>
                  <a:srgbClr val="FF0000"/>
                </a:solidFill>
              </a:rPr>
              <a:t> and PH</a:t>
            </a:r>
            <a:r>
              <a:rPr lang="fr-FR" baseline="-25000">
                <a:solidFill>
                  <a:srgbClr val="FF0000"/>
                </a:solidFill>
              </a:rPr>
              <a:t>3</a:t>
            </a:r>
            <a:r>
              <a:rPr lang="fr-FR">
                <a:solidFill>
                  <a:srgbClr val="FF0000"/>
                </a:solidFill>
              </a:rPr>
              <a:t>: Giant Planets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7715250" cy="5111750"/>
          </a:xfrm>
        </p:spPr>
        <p:txBody>
          <a:bodyPr/>
          <a:lstStyle/>
          <a:p>
            <a:pPr>
              <a:buFontTx/>
              <a:buNone/>
            </a:pPr>
            <a:r>
              <a:rPr lang="fr-FR" sz="2800"/>
              <a:t>-Largest planetary bodies in solar system (99.56% of the planetary mass)</a:t>
            </a:r>
          </a:p>
          <a:p>
            <a:pPr>
              <a:buFontTx/>
              <a:buNone/>
            </a:pPr>
            <a:r>
              <a:rPr lang="fr-FR" sz="2800">
                <a:solidFill>
                  <a:srgbClr val="FF5050"/>
                </a:solidFill>
              </a:rPr>
              <a:t>« Gas giants »: H</a:t>
            </a:r>
            <a:r>
              <a:rPr lang="fr-FR" sz="2800" baseline="-25000">
                <a:solidFill>
                  <a:srgbClr val="FF5050"/>
                </a:solidFill>
              </a:rPr>
              <a:t>2</a:t>
            </a:r>
            <a:r>
              <a:rPr lang="fr-FR" sz="2800">
                <a:solidFill>
                  <a:srgbClr val="FF5050"/>
                </a:solidFill>
              </a:rPr>
              <a:t> and He</a:t>
            </a:r>
            <a:r>
              <a:rPr lang="fr-FR" sz="2800"/>
              <a:t> :</a:t>
            </a:r>
          </a:p>
          <a:p>
            <a:r>
              <a:rPr lang="fr-FR" sz="2800"/>
              <a:t>Jupiter</a:t>
            </a:r>
          </a:p>
          <a:p>
            <a:r>
              <a:rPr lang="fr-FR" sz="2800"/>
              <a:t>Saturn</a:t>
            </a:r>
          </a:p>
          <a:p>
            <a:pPr>
              <a:buFontTx/>
              <a:buNone/>
            </a:pPr>
            <a:endParaRPr lang="fr-FR" sz="280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fr-FR" sz="2800">
                <a:solidFill>
                  <a:schemeClr val="accent2"/>
                </a:solidFill>
              </a:rPr>
              <a:t>« ice giants » : ices of water and CH</a:t>
            </a:r>
            <a:r>
              <a:rPr lang="fr-FR" sz="2800" baseline="-25000">
                <a:solidFill>
                  <a:schemeClr val="accent2"/>
                </a:solidFill>
              </a:rPr>
              <a:t>4</a:t>
            </a:r>
            <a:r>
              <a:rPr lang="fr-FR" sz="2800"/>
              <a:t> :</a:t>
            </a:r>
          </a:p>
          <a:p>
            <a:r>
              <a:rPr lang="fr-FR" sz="2800"/>
              <a:t>Uranus</a:t>
            </a:r>
          </a:p>
          <a:p>
            <a:r>
              <a:rPr lang="fr-FR" sz="2800"/>
              <a:t>Neptune</a:t>
            </a:r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3059113" y="5373688"/>
            <a:ext cx="56165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/>
              <a:t>Mean temperatures at 1 bar : </a:t>
            </a:r>
          </a:p>
          <a:p>
            <a:r>
              <a:rPr lang="fr-FR" sz="2400"/>
              <a:t>   Jupiter: 167 K; Saturn: 138 K (Uranus:79K,Neptune : 70K)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1" y="981075"/>
            <a:ext cx="5329139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539750" y="404813"/>
            <a:ext cx="7848674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5050"/>
                </a:solidFill>
              </a:rPr>
              <a:t>3 microns spectral range: </a:t>
            </a:r>
            <a:r>
              <a:rPr lang="fr-FR" dirty="0" err="1">
                <a:solidFill>
                  <a:srgbClr val="FF5050"/>
                </a:solidFill>
              </a:rPr>
              <a:t>Saturn</a:t>
            </a:r>
            <a:r>
              <a:rPr lang="fr-FR" dirty="0">
                <a:solidFill>
                  <a:srgbClr val="FF5050"/>
                </a:solidFill>
              </a:rPr>
              <a:t> and Jupiter have </a:t>
            </a:r>
            <a:r>
              <a:rPr lang="fr-FR" dirty="0" err="1">
                <a:solidFill>
                  <a:srgbClr val="FF5050"/>
                </a:solidFill>
              </a:rPr>
              <a:t>very</a:t>
            </a:r>
            <a:r>
              <a:rPr lang="fr-FR" dirty="0">
                <a:solidFill>
                  <a:srgbClr val="FF5050"/>
                </a:solidFill>
              </a:rPr>
              <a:t> </a:t>
            </a:r>
            <a:r>
              <a:rPr lang="fr-FR" dirty="0" err="1">
                <a:solidFill>
                  <a:srgbClr val="FF5050"/>
                </a:solidFill>
              </a:rPr>
              <a:t>different</a:t>
            </a:r>
            <a:r>
              <a:rPr lang="fr-FR" dirty="0">
                <a:solidFill>
                  <a:srgbClr val="FF5050"/>
                </a:solidFill>
              </a:rPr>
              <a:t> </a:t>
            </a:r>
            <a:r>
              <a:rPr lang="fr-FR" dirty="0" err="1" smtClean="0">
                <a:solidFill>
                  <a:srgbClr val="FF5050"/>
                </a:solidFill>
              </a:rPr>
              <a:t>spectra</a:t>
            </a:r>
            <a:endParaRPr lang="fr-FR" dirty="0">
              <a:solidFill>
                <a:srgbClr val="FF5050"/>
              </a:solidFill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79388" y="1773238"/>
            <a:ext cx="1563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NH</a:t>
            </a:r>
            <a:r>
              <a:rPr lang="fr-FR" baseline="-25000"/>
              <a:t>3</a:t>
            </a:r>
            <a:r>
              <a:rPr lang="fr-FR"/>
              <a:t> ice cloud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0" y="4437063"/>
            <a:ext cx="2076209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/>
              <a:t>PH</a:t>
            </a:r>
            <a:r>
              <a:rPr lang="fr-FR" baseline="-25000" dirty="0"/>
              <a:t>3</a:t>
            </a:r>
            <a:r>
              <a:rPr lang="fr-FR" dirty="0"/>
              <a:t> :</a:t>
            </a:r>
          </a:p>
          <a:p>
            <a:r>
              <a:rPr lang="fr-FR" sz="1700" dirty="0"/>
              <a:t>NEED</a:t>
            </a:r>
          </a:p>
          <a:p>
            <a:r>
              <a:rPr lang="fr-FR" sz="1700" dirty="0"/>
              <a:t>FOR</a:t>
            </a:r>
          </a:p>
          <a:p>
            <a:r>
              <a:rPr lang="fr-FR" sz="1700" dirty="0"/>
              <a:t>SPECTROSCOPIC</a:t>
            </a:r>
          </a:p>
          <a:p>
            <a:r>
              <a:rPr lang="fr-FR" sz="1700" dirty="0"/>
              <a:t>DATA !</a:t>
            </a:r>
            <a:r>
              <a:rPr lang="fr-FR" dirty="0"/>
              <a:t> </a:t>
            </a:r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2688" y="4005263"/>
            <a:ext cx="288131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981075"/>
            <a:ext cx="2647950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mmet de montagne">
  <a:themeElements>
    <a:clrScheme name="Sommet de montagne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ommet de montagn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ommet de montagne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met de montagne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met de montagne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met de montagne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met de montagne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met de montagne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met de montagne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met de montagne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met de montagne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4235</TotalTime>
  <Words>940</Words>
  <Application>Microsoft Office PowerPoint</Application>
  <PresentationFormat>Affichage à l'écran (4:3)</PresentationFormat>
  <Paragraphs>179</Paragraphs>
  <Slides>13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5" baseType="lpstr">
      <vt:lpstr>Sommet de montagne</vt:lpstr>
      <vt:lpstr>Equation</vt:lpstr>
      <vt:lpstr>Diapositive 1</vt:lpstr>
      <vt:lpstr>Summary</vt:lpstr>
      <vt:lpstr>Diapositive 3</vt:lpstr>
      <vt:lpstr>Planetary observations</vt:lpstr>
      <vt:lpstr>Diapositive 5</vt:lpstr>
      <vt:lpstr>Diapositive 6</vt:lpstr>
      <vt:lpstr>How to model the IR spectra of  NH3 ,PH3 , C3H8 in the gas phase?</vt:lpstr>
      <vt:lpstr>NH3 and PH3: Giant Planets</vt:lpstr>
      <vt:lpstr>Diapositive 9</vt:lpstr>
      <vt:lpstr>Phosphine is a molecule of astrophysical and astronomical interest and has been observed in both the Jupiter and Saturn atmospheres  </vt:lpstr>
      <vt:lpstr>Diapositive 11</vt:lpstr>
      <vt:lpstr>Recent works on PH3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toto</dc:creator>
  <cp:lastModifiedBy>isabelleK</cp:lastModifiedBy>
  <cp:revision>112</cp:revision>
  <dcterms:created xsi:type="dcterms:W3CDTF">2005-08-08T09:27:35Z</dcterms:created>
  <dcterms:modified xsi:type="dcterms:W3CDTF">2015-02-19T12:27:26Z</dcterms:modified>
</cp:coreProperties>
</file>